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8288000" cy="10287000"/>
  <p:notesSz cx="6858000" cy="9144000"/>
  <p:embeddedFontLst>
    <p:embeddedFont>
      <p:font typeface="Glacial Indifference Bold" charset="1" panose="00000800000000000000"/>
      <p:regular r:id="rId30"/>
    </p:embeddedFont>
    <p:embeddedFont>
      <p:font typeface="Agrandir" charset="1" panose="00000500000000000000"/>
      <p:regular r:id="rId31"/>
    </p:embeddedFont>
    <p:embeddedFont>
      <p:font typeface="Gotham Bold" charset="1" panose="00000000000000000000"/>
      <p:regular r:id="rId32"/>
    </p:embeddedFont>
    <p:embeddedFont>
      <p:font typeface="Bogart" charset="1" panose="00000500000000000000"/>
      <p:regular r:id="rId33"/>
    </p:embeddedFont>
    <p:embeddedFont>
      <p:font typeface="Bogart Italics" charset="1" panose="00000500000000000000"/>
      <p:regular r:id="rId34"/>
    </p:embeddedFont>
    <p:embeddedFont>
      <p:font typeface="Bogart Bold" charset="1" panose="00000800000000000000"/>
      <p:regular r:id="rId35"/>
    </p:embeddedFont>
    <p:embeddedFont>
      <p:font typeface="Poppins Medium" charset="1" panose="00000600000000000000"/>
      <p:regular r:id="rId36"/>
    </p:embeddedFont>
    <p:embeddedFont>
      <p:font typeface="Gotham" charset="1" panose="00000000000000000000"/>
      <p:regular r:id="rId37"/>
    </p:embeddedFont>
    <p:embeddedFont>
      <p:font typeface="Poppins" charset="1" panose="00000500000000000000"/>
      <p:regular r:id="rId38"/>
    </p:embeddedFont>
    <p:embeddedFont>
      <p:font typeface="Open Sans 1" charset="1" panose="020B0606030504020204"/>
      <p:regular r:id="rId39"/>
    </p:embeddedFont>
    <p:embeddedFont>
      <p:font typeface="Open Sans 1 Bold" charset="1" panose="020B0806030504020204"/>
      <p:regular r:id="rId40"/>
    </p:embeddedFont>
    <p:embeddedFont>
      <p:font typeface="Poppins Bold" charset="1" panose="00000800000000000000"/>
      <p:regular r:id="rId41"/>
    </p:embeddedFont>
    <p:embeddedFont>
      <p:font typeface="Agrandir Bold" charset="1" panose="00000800000000000000"/>
      <p:regular r:id="rId42"/>
    </p:embeddedFont>
    <p:embeddedFont>
      <p:font typeface="Glacial Indifference" charset="1" panose="00000000000000000000"/>
      <p:regular r:id="rId43"/>
    </p:embeddedFont>
    <p:embeddedFont>
      <p:font typeface="Open Sans 2 Bold" charset="1" panose="00000000000000000000"/>
      <p:regular r:id="rId44"/>
    </p:embeddedFont>
    <p:embeddedFont>
      <p:font typeface="Open Sans 2" charset="1" panose="00000000000000000000"/>
      <p:regular r:id="rId45"/>
    </p:embeddedFont>
    <p:embeddedFont>
      <p:font typeface="Open Sans 2 Italics" charset="1" panose="00000000000000000000"/>
      <p:regular r:id="rId46"/>
    </p:embeddedFont>
    <p:embeddedFont>
      <p:font typeface="Montserrat" charset="1" panose="00000500000000000000"/>
      <p:regular r:id="rId47"/>
    </p:embeddedFont>
    <p:embeddedFont>
      <p:font typeface="Montserrat Bold" charset="1" panose="0000080000000000000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VAHWlDgaTcc.mp4" Type="http://schemas.openxmlformats.org/officeDocument/2006/relationships/video"/><Relationship Id="rId4" Target="../media/VAHWlDgaTcc.mp4" Type="http://schemas.microsoft.com/office/2007/relationships/media"/></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1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1.png" Type="http://schemas.openxmlformats.org/officeDocument/2006/relationships/image"/><Relationship Id="rId6" Target="../media/image32.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media/image3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39.jpeg" Type="http://schemas.openxmlformats.org/officeDocument/2006/relationships/image"/><Relationship Id="rId6" Target="../media/image40.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media/image47.svg" Type="http://schemas.openxmlformats.org/officeDocument/2006/relationships/image"/><Relationship Id="rId12" Target="../media/image48.png" Type="http://schemas.openxmlformats.org/officeDocument/2006/relationships/image"/><Relationship Id="rId13" Target="../media/image49.svg" Type="http://schemas.openxmlformats.org/officeDocument/2006/relationships/image"/><Relationship Id="rId14" Target="../media/image50.png" Type="http://schemas.openxmlformats.org/officeDocument/2006/relationships/image"/><Relationship Id="rId15" Target="../media/image51.png" Type="http://schemas.openxmlformats.org/officeDocument/2006/relationships/image"/><Relationship Id="rId16" Target="../media/image52.svg" Type="http://schemas.openxmlformats.org/officeDocument/2006/relationships/image"/><Relationship Id="rId17" Target="../media/image5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1.pn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 Id="rId8" Target="../media/image44.png" Type="http://schemas.openxmlformats.org/officeDocument/2006/relationships/image"/><Relationship Id="rId9" Target="../media/image45.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6.jpeg" Type="http://schemas.openxmlformats.org/officeDocument/2006/relationships/image"/><Relationship Id="rId6" Target="../media/VAHV6lVaFlQ.mp4" Type="http://schemas.openxmlformats.org/officeDocument/2006/relationships/video"/><Relationship Id="rId7" Target="../media/VAHV6lVaFlQ.mp4" Type="http://schemas.microsoft.com/office/2007/relationships/media"/></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5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0">
            <a:off x="1320" y="7819254"/>
            <a:ext cx="2467746" cy="2467746"/>
          </a:xfrm>
          <a:custGeom>
            <a:avLst/>
            <a:gdLst/>
            <a:ahLst/>
            <a:cxnLst/>
            <a:rect r="r" b="b" t="t" l="l"/>
            <a:pathLst>
              <a:path h="2467746" w="2467746">
                <a:moveTo>
                  <a:pt x="0" y="0"/>
                </a:moveTo>
                <a:lnTo>
                  <a:pt x="2467746" y="0"/>
                </a:lnTo>
                <a:lnTo>
                  <a:pt x="2467746" y="2467746"/>
                </a:lnTo>
                <a:lnTo>
                  <a:pt x="0" y="24677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5274168" y="7273168"/>
            <a:ext cx="3013832" cy="3013832"/>
          </a:xfrm>
          <a:custGeom>
            <a:avLst/>
            <a:gdLst/>
            <a:ahLst/>
            <a:cxnLst/>
            <a:rect r="r" b="b" t="t" l="l"/>
            <a:pathLst>
              <a:path h="3013832" w="3013832">
                <a:moveTo>
                  <a:pt x="0" y="0"/>
                </a:moveTo>
                <a:lnTo>
                  <a:pt x="3013832" y="0"/>
                </a:lnTo>
                <a:lnTo>
                  <a:pt x="3013832" y="3013832"/>
                </a:lnTo>
                <a:lnTo>
                  <a:pt x="0" y="30138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10736559" y="1806008"/>
            <a:ext cx="5467182" cy="546716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6" id="6"/>
          <p:cNvSpPr/>
          <p:nvPr/>
        </p:nvSpPr>
        <p:spPr>
          <a:xfrm flipH="false" flipV="false" rot="5400000">
            <a:off x="0" y="0"/>
            <a:ext cx="2759426" cy="2759426"/>
          </a:xfrm>
          <a:custGeom>
            <a:avLst/>
            <a:gdLst/>
            <a:ahLst/>
            <a:cxnLst/>
            <a:rect r="r" b="b" t="t" l="l"/>
            <a:pathLst>
              <a:path h="2759426" w="2759426">
                <a:moveTo>
                  <a:pt x="0" y="0"/>
                </a:moveTo>
                <a:lnTo>
                  <a:pt x="2759426" y="0"/>
                </a:lnTo>
                <a:lnTo>
                  <a:pt x="2759426" y="2759426"/>
                </a:lnTo>
                <a:lnTo>
                  <a:pt x="0" y="27594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2625138" y="1796188"/>
            <a:ext cx="6518862" cy="7517097"/>
            <a:chOff x="0" y="0"/>
            <a:chExt cx="28621603" cy="33004437"/>
          </a:xfrm>
        </p:grpSpPr>
        <p:sp>
          <p:nvSpPr>
            <p:cNvPr name="Freeform 8" id="8"/>
            <p:cNvSpPr/>
            <p:nvPr/>
          </p:nvSpPr>
          <p:spPr>
            <a:xfrm flipH="false" flipV="false" rot="0">
              <a:off x="0" y="0"/>
              <a:ext cx="28621602" cy="33004438"/>
            </a:xfrm>
            <a:custGeom>
              <a:avLst/>
              <a:gdLst/>
              <a:ahLst/>
              <a:cxnLst/>
              <a:rect r="r" b="b" t="t" l="l"/>
              <a:pathLst>
                <a:path h="33004438" w="28621602">
                  <a:moveTo>
                    <a:pt x="0" y="0"/>
                  </a:moveTo>
                  <a:lnTo>
                    <a:pt x="28621602" y="0"/>
                  </a:lnTo>
                  <a:lnTo>
                    <a:pt x="28621602" y="33004438"/>
                  </a:lnTo>
                  <a:lnTo>
                    <a:pt x="0" y="33004438"/>
                  </a:lnTo>
                  <a:close/>
                </a:path>
              </a:pathLst>
            </a:custGeom>
            <a:blipFill>
              <a:blip r:embed="rId5"/>
              <a:stretch>
                <a:fillRect l="-220563" t="-7228" r="-13622" b="0"/>
              </a:stretch>
            </a:blipFill>
          </p:spPr>
        </p:sp>
      </p:grpSp>
      <p:sp>
        <p:nvSpPr>
          <p:cNvPr name="TextBox 9" id="9"/>
          <p:cNvSpPr txBox="true"/>
          <p:nvPr/>
        </p:nvSpPr>
        <p:spPr>
          <a:xfrm rot="0">
            <a:off x="4213817" y="371665"/>
            <a:ext cx="13045483" cy="1070577"/>
          </a:xfrm>
          <a:prstGeom prst="rect">
            <a:avLst/>
          </a:prstGeom>
        </p:spPr>
        <p:txBody>
          <a:bodyPr anchor="t" rtlCol="false" tIns="0" lIns="0" bIns="0" rIns="0">
            <a:spAutoFit/>
          </a:bodyPr>
          <a:lstStyle/>
          <a:p>
            <a:pPr algn="l">
              <a:lnSpc>
                <a:spcPts val="7853"/>
              </a:lnSpc>
            </a:pPr>
            <a:r>
              <a:rPr lang="en-US" sz="8354" b="true">
                <a:solidFill>
                  <a:srgbClr val="435966"/>
                </a:solidFill>
                <a:latin typeface="Glacial Indifference Bold"/>
                <a:ea typeface="Glacial Indifference Bold"/>
                <a:cs typeface="Glacial Indifference Bold"/>
                <a:sym typeface="Glacial Indifference Bold"/>
              </a:rPr>
              <a:t>Assemblée Générale 2025</a:t>
            </a:r>
          </a:p>
        </p:txBody>
      </p:sp>
      <p:sp>
        <p:nvSpPr>
          <p:cNvPr name="TextBox 10" id="10"/>
          <p:cNvSpPr txBox="true"/>
          <p:nvPr/>
        </p:nvSpPr>
        <p:spPr>
          <a:xfrm rot="0">
            <a:off x="-276424" y="925137"/>
            <a:ext cx="3023234" cy="517105"/>
          </a:xfrm>
          <a:prstGeom prst="rect">
            <a:avLst/>
          </a:prstGeom>
        </p:spPr>
        <p:txBody>
          <a:bodyPr anchor="t" rtlCol="false" tIns="0" lIns="0" bIns="0" rIns="0">
            <a:spAutoFit/>
          </a:bodyPr>
          <a:lstStyle/>
          <a:p>
            <a:pPr algn="ctr">
              <a:lnSpc>
                <a:spcPts val="1976"/>
              </a:lnSpc>
            </a:pPr>
            <a:r>
              <a:rPr lang="en-US" sz="2102" b="true">
                <a:solidFill>
                  <a:srgbClr val="FDF7F0"/>
                </a:solidFill>
                <a:latin typeface="Glacial Indifference Bold"/>
                <a:ea typeface="Glacial Indifference Bold"/>
                <a:cs typeface="Glacial Indifference Bold"/>
                <a:sym typeface="Glacial Indifference Bold"/>
              </a:rPr>
              <a:t>Jeudi 24 Septembre</a:t>
            </a:r>
          </a:p>
          <a:p>
            <a:pPr algn="ctr">
              <a:lnSpc>
                <a:spcPts val="1976"/>
              </a:lnSpc>
            </a:pPr>
            <a:r>
              <a:rPr lang="en-US" sz="2102" b="true">
                <a:solidFill>
                  <a:srgbClr val="FDF7F0"/>
                </a:solidFill>
                <a:latin typeface="Glacial Indifference Bold"/>
                <a:ea typeface="Glacial Indifference Bold"/>
                <a:cs typeface="Glacial Indifference Bold"/>
                <a:sym typeface="Glacial Indifference Bold"/>
              </a:rPr>
              <a:t>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444107" y="1028700"/>
            <a:ext cx="10101548" cy="334753"/>
            <a:chOff x="0" y="0"/>
            <a:chExt cx="3620167" cy="119968"/>
          </a:xfrm>
        </p:grpSpPr>
        <p:sp>
          <p:nvSpPr>
            <p:cNvPr name="Freeform 4" id="4"/>
            <p:cNvSpPr/>
            <p:nvPr/>
          </p:nvSpPr>
          <p:spPr>
            <a:xfrm flipH="false" flipV="false" rot="0">
              <a:off x="0" y="0"/>
              <a:ext cx="3620167" cy="119968"/>
            </a:xfrm>
            <a:custGeom>
              <a:avLst/>
              <a:gdLst/>
              <a:ahLst/>
              <a:cxnLst/>
              <a:rect r="r" b="b" t="t" l="l"/>
              <a:pathLst>
                <a:path h="119968" w="3620167">
                  <a:moveTo>
                    <a:pt x="0" y="0"/>
                  </a:moveTo>
                  <a:lnTo>
                    <a:pt x="3620167" y="0"/>
                  </a:lnTo>
                  <a:lnTo>
                    <a:pt x="3620167" y="119968"/>
                  </a:lnTo>
                  <a:lnTo>
                    <a:pt x="0" y="119968"/>
                  </a:lnTo>
                  <a:close/>
                </a:path>
              </a:pathLst>
            </a:custGeom>
            <a:solidFill>
              <a:srgbClr val="BBD2DF"/>
            </a:solidFill>
          </p:spPr>
        </p:sp>
        <p:sp>
          <p:nvSpPr>
            <p:cNvPr name="TextBox 5" id="5"/>
            <p:cNvSpPr txBox="true"/>
            <p:nvPr/>
          </p:nvSpPr>
          <p:spPr>
            <a:xfrm>
              <a:off x="0" y="38100"/>
              <a:ext cx="3620167" cy="81868"/>
            </a:xfrm>
            <a:prstGeom prst="rect">
              <a:avLst/>
            </a:prstGeom>
          </p:spPr>
          <p:txBody>
            <a:bodyPr anchor="ctr" rtlCol="false" tIns="50800" lIns="50800" bIns="50800" rIns="50800"/>
            <a:lstStyle/>
            <a:p>
              <a:pPr algn="ctr">
                <a:lnSpc>
                  <a:spcPts val="1504"/>
                </a:lnSpc>
              </a:pPr>
            </a:p>
          </p:txBody>
        </p:sp>
      </p:grpSp>
      <p:grpSp>
        <p:nvGrpSpPr>
          <p:cNvPr name="Group 6" id="6"/>
          <p:cNvGrpSpPr/>
          <p:nvPr/>
        </p:nvGrpSpPr>
        <p:grpSpPr>
          <a:xfrm rot="0">
            <a:off x="2204781" y="1751685"/>
            <a:ext cx="6544201" cy="7311972"/>
            <a:chOff x="0" y="0"/>
            <a:chExt cx="8725602" cy="9749296"/>
          </a:xfrm>
        </p:grpSpPr>
        <p:sp>
          <p:nvSpPr>
            <p:cNvPr name="AutoShape 7" id="7"/>
            <p:cNvSpPr/>
            <p:nvPr/>
          </p:nvSpPr>
          <p:spPr>
            <a:xfrm flipH="true">
              <a:off x="246270" y="696431"/>
              <a:ext cx="8425995" cy="0"/>
            </a:xfrm>
            <a:prstGeom prst="line">
              <a:avLst/>
            </a:prstGeom>
            <a:ln cap="flat" w="19297">
              <a:solidFill>
                <a:srgbClr val="272D2E"/>
              </a:solidFill>
              <a:prstDash val="sysDot"/>
              <a:headEnd type="none" len="sm" w="sm"/>
              <a:tailEnd type="none" len="sm" w="sm"/>
            </a:ln>
          </p:spPr>
        </p:sp>
        <p:sp>
          <p:nvSpPr>
            <p:cNvPr name="AutoShape 8" id="8"/>
            <p:cNvSpPr/>
            <p:nvPr/>
          </p:nvSpPr>
          <p:spPr>
            <a:xfrm flipH="true">
              <a:off x="255916" y="1640940"/>
              <a:ext cx="8425995" cy="0"/>
            </a:xfrm>
            <a:prstGeom prst="line">
              <a:avLst/>
            </a:prstGeom>
            <a:ln cap="flat" w="19297">
              <a:solidFill>
                <a:srgbClr val="272D2E"/>
              </a:solidFill>
              <a:prstDash val="sysDot"/>
              <a:headEnd type="none" len="sm" w="sm"/>
              <a:tailEnd type="none" len="sm" w="sm"/>
            </a:ln>
          </p:spPr>
        </p:sp>
        <p:sp>
          <p:nvSpPr>
            <p:cNvPr name="AutoShape 9" id="9"/>
            <p:cNvSpPr/>
            <p:nvPr/>
          </p:nvSpPr>
          <p:spPr>
            <a:xfrm flipH="true">
              <a:off x="255916" y="2545501"/>
              <a:ext cx="8425995" cy="0"/>
            </a:xfrm>
            <a:prstGeom prst="line">
              <a:avLst/>
            </a:prstGeom>
            <a:ln cap="flat" w="19297">
              <a:solidFill>
                <a:srgbClr val="272D2E"/>
              </a:solidFill>
              <a:prstDash val="sysDot"/>
              <a:headEnd type="none" len="sm" w="sm"/>
              <a:tailEnd type="none" len="sm" w="sm"/>
            </a:ln>
          </p:spPr>
        </p:sp>
        <p:sp>
          <p:nvSpPr>
            <p:cNvPr name="AutoShape 10" id="10"/>
            <p:cNvSpPr/>
            <p:nvPr/>
          </p:nvSpPr>
          <p:spPr>
            <a:xfrm flipH="true">
              <a:off x="275942" y="3420601"/>
              <a:ext cx="8425995" cy="0"/>
            </a:xfrm>
            <a:prstGeom prst="line">
              <a:avLst/>
            </a:prstGeom>
            <a:ln cap="flat" w="19297">
              <a:solidFill>
                <a:srgbClr val="272D2E"/>
              </a:solidFill>
              <a:prstDash val="sysDot"/>
              <a:headEnd type="none" len="sm" w="sm"/>
              <a:tailEnd type="none" len="sm" w="sm"/>
            </a:ln>
          </p:spPr>
        </p:sp>
        <p:sp>
          <p:nvSpPr>
            <p:cNvPr name="AutoShape 11" id="11"/>
            <p:cNvSpPr/>
            <p:nvPr/>
          </p:nvSpPr>
          <p:spPr>
            <a:xfrm flipH="true">
              <a:off x="275942" y="4251226"/>
              <a:ext cx="8425995" cy="0"/>
            </a:xfrm>
            <a:prstGeom prst="line">
              <a:avLst/>
            </a:prstGeom>
            <a:ln cap="flat" w="19297">
              <a:solidFill>
                <a:srgbClr val="272D2E"/>
              </a:solidFill>
              <a:prstDash val="sysDot"/>
              <a:headEnd type="none" len="sm" w="sm"/>
              <a:tailEnd type="none" len="sm" w="sm"/>
            </a:ln>
          </p:spPr>
        </p:sp>
        <p:sp>
          <p:nvSpPr>
            <p:cNvPr name="AutoShape 12" id="12"/>
            <p:cNvSpPr/>
            <p:nvPr/>
          </p:nvSpPr>
          <p:spPr>
            <a:xfrm flipH="true">
              <a:off x="286323" y="5090548"/>
              <a:ext cx="8425995" cy="0"/>
            </a:xfrm>
            <a:prstGeom prst="line">
              <a:avLst/>
            </a:prstGeom>
            <a:ln cap="flat" w="19297">
              <a:solidFill>
                <a:srgbClr val="272D2E"/>
              </a:solidFill>
              <a:prstDash val="sysDot"/>
              <a:headEnd type="none" len="sm" w="sm"/>
              <a:tailEnd type="none" len="sm" w="sm"/>
            </a:ln>
          </p:spPr>
        </p:sp>
        <p:sp>
          <p:nvSpPr>
            <p:cNvPr name="AutoShape 13" id="13"/>
            <p:cNvSpPr/>
            <p:nvPr/>
          </p:nvSpPr>
          <p:spPr>
            <a:xfrm flipH="true">
              <a:off x="287083" y="5886365"/>
              <a:ext cx="8425995" cy="0"/>
            </a:xfrm>
            <a:prstGeom prst="line">
              <a:avLst/>
            </a:prstGeom>
            <a:ln cap="flat" w="19297">
              <a:solidFill>
                <a:srgbClr val="272D2E"/>
              </a:solidFill>
              <a:prstDash val="sysDot"/>
              <a:headEnd type="none" len="sm" w="sm"/>
              <a:tailEnd type="none" len="sm" w="sm"/>
            </a:ln>
          </p:spPr>
        </p:sp>
        <p:sp>
          <p:nvSpPr>
            <p:cNvPr name="AutoShape 14" id="14"/>
            <p:cNvSpPr/>
            <p:nvPr/>
          </p:nvSpPr>
          <p:spPr>
            <a:xfrm flipH="true">
              <a:off x="297464" y="6725688"/>
              <a:ext cx="8425995" cy="0"/>
            </a:xfrm>
            <a:prstGeom prst="line">
              <a:avLst/>
            </a:prstGeom>
            <a:ln cap="flat" w="19297">
              <a:solidFill>
                <a:srgbClr val="272D2E"/>
              </a:solidFill>
              <a:prstDash val="sysDot"/>
              <a:headEnd type="none" len="sm" w="sm"/>
              <a:tailEnd type="none" len="sm" w="sm"/>
            </a:ln>
          </p:spPr>
        </p:sp>
        <p:sp>
          <p:nvSpPr>
            <p:cNvPr name="TextBox 15" id="15"/>
            <p:cNvSpPr txBox="true"/>
            <p:nvPr/>
          </p:nvSpPr>
          <p:spPr>
            <a:xfrm rot="0">
              <a:off x="1070822" y="-348275"/>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Rapport moral</a:t>
              </a:r>
            </a:p>
          </p:txBody>
        </p:sp>
        <p:sp>
          <p:nvSpPr>
            <p:cNvPr name="TextBox 16" id="16"/>
            <p:cNvSpPr txBox="true"/>
            <p:nvPr/>
          </p:nvSpPr>
          <p:spPr>
            <a:xfrm rot="0">
              <a:off x="1070822" y="519045"/>
              <a:ext cx="7589928"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Présentation de l'association </a:t>
              </a:r>
            </a:p>
          </p:txBody>
        </p:sp>
        <p:sp>
          <p:nvSpPr>
            <p:cNvPr name="TextBox 17" id="17"/>
            <p:cNvSpPr txBox="true"/>
            <p:nvPr/>
          </p:nvSpPr>
          <p:spPr>
            <a:xfrm rot="0">
              <a:off x="1070822" y="1423910"/>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Les apprenants</a:t>
              </a:r>
            </a:p>
          </p:txBody>
        </p:sp>
        <p:sp>
          <p:nvSpPr>
            <p:cNvPr name="TextBox 18" id="18"/>
            <p:cNvSpPr txBox="true"/>
            <p:nvPr/>
          </p:nvSpPr>
          <p:spPr>
            <a:xfrm rot="0">
              <a:off x="1134540" y="3203875"/>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Les réussites 2025</a:t>
              </a:r>
            </a:p>
          </p:txBody>
        </p:sp>
        <p:sp>
          <p:nvSpPr>
            <p:cNvPr name="TextBox 19" id="19"/>
            <p:cNvSpPr txBox="true"/>
            <p:nvPr/>
          </p:nvSpPr>
          <p:spPr>
            <a:xfrm rot="0">
              <a:off x="1110875" y="4034499"/>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Témoignage Entreprise</a:t>
              </a:r>
            </a:p>
          </p:txBody>
        </p:sp>
        <p:sp>
          <p:nvSpPr>
            <p:cNvPr name="TextBox 20" id="20"/>
            <p:cNvSpPr txBox="true"/>
            <p:nvPr/>
          </p:nvSpPr>
          <p:spPr>
            <a:xfrm rot="0">
              <a:off x="1083346" y="4860956"/>
              <a:ext cx="7591062" cy="938572"/>
            </a:xfrm>
            <a:prstGeom prst="rect">
              <a:avLst/>
            </a:prstGeom>
          </p:spPr>
          <p:txBody>
            <a:bodyPr anchor="t" rtlCol="false" tIns="0" lIns="0" bIns="0" rIns="0">
              <a:spAutoFit/>
            </a:bodyPr>
            <a:lstStyle/>
            <a:p>
              <a:pPr algn="l">
                <a:lnSpc>
                  <a:spcPts val="6523"/>
                </a:lnSpc>
              </a:pPr>
            </a:p>
          </p:txBody>
        </p:sp>
        <p:sp>
          <p:nvSpPr>
            <p:cNvPr name="TextBox 21" id="21"/>
            <p:cNvSpPr txBox="true"/>
            <p:nvPr/>
          </p:nvSpPr>
          <p:spPr>
            <a:xfrm rot="0">
              <a:off x="1103372" y="2367369"/>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Retour sur 2025</a:t>
              </a:r>
            </a:p>
          </p:txBody>
        </p:sp>
        <p:sp>
          <p:nvSpPr>
            <p:cNvPr name="TextBox 22" id="22"/>
            <p:cNvSpPr txBox="true"/>
            <p:nvPr/>
          </p:nvSpPr>
          <p:spPr>
            <a:xfrm rot="0">
              <a:off x="198042" y="0"/>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1</a:t>
              </a:r>
            </a:p>
          </p:txBody>
        </p:sp>
        <p:sp>
          <p:nvSpPr>
            <p:cNvPr name="TextBox 23" id="23"/>
            <p:cNvSpPr txBox="true"/>
            <p:nvPr/>
          </p:nvSpPr>
          <p:spPr>
            <a:xfrm rot="0">
              <a:off x="186901" y="3496217"/>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5</a:t>
              </a:r>
            </a:p>
          </p:txBody>
        </p:sp>
        <p:sp>
          <p:nvSpPr>
            <p:cNvPr name="TextBox 24" id="24"/>
            <p:cNvSpPr txBox="true"/>
            <p:nvPr/>
          </p:nvSpPr>
          <p:spPr>
            <a:xfrm rot="0">
              <a:off x="198042" y="848249"/>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2</a:t>
              </a:r>
            </a:p>
          </p:txBody>
        </p:sp>
        <p:sp>
          <p:nvSpPr>
            <p:cNvPr name="TextBox 25" id="25"/>
            <p:cNvSpPr txBox="true"/>
            <p:nvPr/>
          </p:nvSpPr>
          <p:spPr>
            <a:xfrm rot="0">
              <a:off x="186901" y="4320115"/>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6</a:t>
              </a:r>
            </a:p>
          </p:txBody>
        </p:sp>
        <p:sp>
          <p:nvSpPr>
            <p:cNvPr name="TextBox 26" id="26"/>
            <p:cNvSpPr txBox="true"/>
            <p:nvPr/>
          </p:nvSpPr>
          <p:spPr>
            <a:xfrm rot="0">
              <a:off x="198042" y="1714477"/>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3</a:t>
              </a:r>
            </a:p>
          </p:txBody>
        </p:sp>
        <p:sp>
          <p:nvSpPr>
            <p:cNvPr name="TextBox 27" id="27"/>
            <p:cNvSpPr txBox="true"/>
            <p:nvPr/>
          </p:nvSpPr>
          <p:spPr>
            <a:xfrm rot="0">
              <a:off x="186901" y="5143430"/>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7</a:t>
              </a:r>
            </a:p>
          </p:txBody>
        </p:sp>
        <p:sp>
          <p:nvSpPr>
            <p:cNvPr name="TextBox 28" id="28"/>
            <p:cNvSpPr txBox="true"/>
            <p:nvPr/>
          </p:nvSpPr>
          <p:spPr>
            <a:xfrm rot="0">
              <a:off x="198042" y="2634569"/>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4</a:t>
              </a:r>
            </a:p>
          </p:txBody>
        </p:sp>
        <p:sp>
          <p:nvSpPr>
            <p:cNvPr name="TextBox 29" id="29"/>
            <p:cNvSpPr txBox="true"/>
            <p:nvPr/>
          </p:nvSpPr>
          <p:spPr>
            <a:xfrm rot="0">
              <a:off x="1092344" y="6492589"/>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Perspectives 2026</a:t>
              </a:r>
            </a:p>
          </p:txBody>
        </p:sp>
        <p:sp>
          <p:nvSpPr>
            <p:cNvPr name="TextBox 30" id="30"/>
            <p:cNvSpPr txBox="true"/>
            <p:nvPr/>
          </p:nvSpPr>
          <p:spPr>
            <a:xfrm rot="0">
              <a:off x="1123399" y="4899551"/>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Le Tiers Lieu 739</a:t>
              </a:r>
            </a:p>
          </p:txBody>
        </p:sp>
        <p:sp>
          <p:nvSpPr>
            <p:cNvPr name="TextBox 31" id="31"/>
            <p:cNvSpPr txBox="true"/>
            <p:nvPr/>
          </p:nvSpPr>
          <p:spPr>
            <a:xfrm rot="0">
              <a:off x="198042" y="5955255"/>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8</a:t>
              </a:r>
            </a:p>
          </p:txBody>
        </p:sp>
        <p:sp>
          <p:nvSpPr>
            <p:cNvPr name="TextBox 32" id="32"/>
            <p:cNvSpPr txBox="true"/>
            <p:nvPr/>
          </p:nvSpPr>
          <p:spPr>
            <a:xfrm rot="0">
              <a:off x="198042" y="6778570"/>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9</a:t>
              </a:r>
            </a:p>
          </p:txBody>
        </p:sp>
        <p:sp>
          <p:nvSpPr>
            <p:cNvPr name="AutoShape 33" id="33"/>
            <p:cNvSpPr/>
            <p:nvPr/>
          </p:nvSpPr>
          <p:spPr>
            <a:xfrm flipH="true">
              <a:off x="237758" y="7598113"/>
              <a:ext cx="8425995" cy="0"/>
            </a:xfrm>
            <a:prstGeom prst="line">
              <a:avLst/>
            </a:prstGeom>
            <a:ln cap="flat" w="19297">
              <a:solidFill>
                <a:srgbClr val="272D2E"/>
              </a:solidFill>
              <a:prstDash val="sysDot"/>
              <a:headEnd type="none" len="sm" w="sm"/>
              <a:tailEnd type="none" len="sm" w="sm"/>
            </a:ln>
          </p:spPr>
        </p:sp>
        <p:sp>
          <p:nvSpPr>
            <p:cNvPr name="TextBox 34" id="34"/>
            <p:cNvSpPr txBox="true"/>
            <p:nvPr/>
          </p:nvSpPr>
          <p:spPr>
            <a:xfrm rot="0">
              <a:off x="1069688" y="8179632"/>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Approbations et élections</a:t>
              </a:r>
            </a:p>
          </p:txBody>
        </p:sp>
        <p:sp>
          <p:nvSpPr>
            <p:cNvPr name="TextBox 35" id="35"/>
            <p:cNvSpPr txBox="true"/>
            <p:nvPr/>
          </p:nvSpPr>
          <p:spPr>
            <a:xfrm rot="0">
              <a:off x="0" y="7689139"/>
              <a:ext cx="831197"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10</a:t>
              </a:r>
            </a:p>
          </p:txBody>
        </p:sp>
        <p:sp>
          <p:nvSpPr>
            <p:cNvPr name="AutoShape 36" id="36"/>
            <p:cNvSpPr/>
            <p:nvPr/>
          </p:nvSpPr>
          <p:spPr>
            <a:xfrm flipH="true">
              <a:off x="287083" y="8433824"/>
              <a:ext cx="8425995" cy="0"/>
            </a:xfrm>
            <a:prstGeom prst="line">
              <a:avLst/>
            </a:prstGeom>
            <a:ln cap="flat" w="19297">
              <a:solidFill>
                <a:srgbClr val="272D2E"/>
              </a:solidFill>
              <a:prstDash val="sysDot"/>
              <a:headEnd type="none" len="sm" w="sm"/>
              <a:tailEnd type="none" len="sm" w="sm"/>
            </a:ln>
          </p:spPr>
        </p:sp>
        <p:sp>
          <p:nvSpPr>
            <p:cNvPr name="TextBox 37" id="37"/>
            <p:cNvSpPr txBox="true"/>
            <p:nvPr/>
          </p:nvSpPr>
          <p:spPr>
            <a:xfrm rot="0">
              <a:off x="187661" y="8486705"/>
              <a:ext cx="435114"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11</a:t>
              </a:r>
            </a:p>
          </p:txBody>
        </p:sp>
        <p:sp>
          <p:nvSpPr>
            <p:cNvPr name="AutoShape 38" id="38"/>
            <p:cNvSpPr/>
            <p:nvPr/>
          </p:nvSpPr>
          <p:spPr>
            <a:xfrm flipH="true">
              <a:off x="275942" y="9166446"/>
              <a:ext cx="8425995" cy="0"/>
            </a:xfrm>
            <a:prstGeom prst="line">
              <a:avLst/>
            </a:prstGeom>
            <a:ln cap="flat" w="19297">
              <a:solidFill>
                <a:srgbClr val="272D2E"/>
              </a:solidFill>
              <a:prstDash val="sysDot"/>
              <a:headEnd type="none" len="sm" w="sm"/>
              <a:tailEnd type="none" len="sm" w="sm"/>
            </a:ln>
          </p:spPr>
        </p:sp>
        <p:sp>
          <p:nvSpPr>
            <p:cNvPr name="TextBox 39" id="39"/>
            <p:cNvSpPr txBox="true"/>
            <p:nvPr/>
          </p:nvSpPr>
          <p:spPr>
            <a:xfrm rot="0">
              <a:off x="1070822" y="8810725"/>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Partenaires</a:t>
              </a:r>
            </a:p>
          </p:txBody>
        </p:sp>
        <p:sp>
          <p:nvSpPr>
            <p:cNvPr name="TextBox 40" id="40"/>
            <p:cNvSpPr txBox="true"/>
            <p:nvPr/>
          </p:nvSpPr>
          <p:spPr>
            <a:xfrm rot="0">
              <a:off x="0" y="9214284"/>
              <a:ext cx="856118" cy="535012"/>
            </a:xfrm>
            <a:prstGeom prst="rect">
              <a:avLst/>
            </a:prstGeom>
          </p:spPr>
          <p:txBody>
            <a:bodyPr anchor="t" rtlCol="false" tIns="0" lIns="0" bIns="0" rIns="0">
              <a:spAutoFit/>
            </a:bodyPr>
            <a:lstStyle/>
            <a:p>
              <a:pPr algn="ctr" marL="0" indent="0" lvl="0">
                <a:lnSpc>
                  <a:spcPts val="3141"/>
                </a:lnSpc>
              </a:pPr>
              <a:r>
                <a:rPr lang="en-US" b="true" sz="2662" spc="-53">
                  <a:solidFill>
                    <a:srgbClr val="000000"/>
                  </a:solidFill>
                  <a:latin typeface="Gotham Bold"/>
                  <a:ea typeface="Gotham Bold"/>
                  <a:cs typeface="Gotham Bold"/>
                  <a:sym typeface="Gotham Bold"/>
                </a:rPr>
                <a:t>12</a:t>
              </a:r>
            </a:p>
          </p:txBody>
        </p:sp>
        <p:sp>
          <p:nvSpPr>
            <p:cNvPr name="TextBox 41" id="41"/>
            <p:cNvSpPr txBox="true"/>
            <p:nvPr/>
          </p:nvSpPr>
          <p:spPr>
            <a:xfrm rot="0">
              <a:off x="1134540" y="5669639"/>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Ateliers numériques</a:t>
              </a:r>
            </a:p>
          </p:txBody>
        </p:sp>
        <p:sp>
          <p:nvSpPr>
            <p:cNvPr name="TextBox 42" id="42"/>
            <p:cNvSpPr txBox="true"/>
            <p:nvPr/>
          </p:nvSpPr>
          <p:spPr>
            <a:xfrm rot="0">
              <a:off x="1081203" y="7389117"/>
              <a:ext cx="7591062" cy="938572"/>
            </a:xfrm>
            <a:prstGeom prst="rect">
              <a:avLst/>
            </a:prstGeom>
          </p:spPr>
          <p:txBody>
            <a:bodyPr anchor="t" rtlCol="false" tIns="0" lIns="0" bIns="0" rIns="0">
              <a:spAutoFit/>
            </a:bodyPr>
            <a:lstStyle/>
            <a:p>
              <a:pPr algn="l">
                <a:lnSpc>
                  <a:spcPts val="6523"/>
                </a:lnSpc>
              </a:pPr>
              <a:r>
                <a:rPr lang="en-US" sz="2662" spc="-53">
                  <a:solidFill>
                    <a:srgbClr val="000000"/>
                  </a:solidFill>
                  <a:latin typeface="Agrandir"/>
                  <a:ea typeface="Agrandir"/>
                  <a:cs typeface="Agrandir"/>
                  <a:sym typeface="Agrandir"/>
                </a:rPr>
                <a:t>Compte rendu financier</a:t>
              </a:r>
            </a:p>
          </p:txBody>
        </p:sp>
      </p:grpSp>
      <p:sp>
        <p:nvSpPr>
          <p:cNvPr name="TextBox 43" id="43"/>
          <p:cNvSpPr txBox="true"/>
          <p:nvPr/>
        </p:nvSpPr>
        <p:spPr>
          <a:xfrm rot="0">
            <a:off x="6321185" y="309337"/>
            <a:ext cx="5254152" cy="615696"/>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Sommaire</a:t>
            </a:r>
          </a:p>
        </p:txBody>
      </p:sp>
      <p:grpSp>
        <p:nvGrpSpPr>
          <p:cNvPr name="Group 44" id="44"/>
          <p:cNvGrpSpPr>
            <a:grpSpLocks noChangeAspect="true"/>
          </p:cNvGrpSpPr>
          <p:nvPr/>
        </p:nvGrpSpPr>
        <p:grpSpPr>
          <a:xfrm rot="0">
            <a:off x="186585" y="186589"/>
            <a:ext cx="1684230" cy="1684223"/>
            <a:chOff x="0" y="0"/>
            <a:chExt cx="6350000" cy="6349975"/>
          </a:xfrm>
        </p:grpSpPr>
        <p:sp>
          <p:nvSpPr>
            <p:cNvPr name="Freeform 45" id="4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46" id="46"/>
          <p:cNvSpPr/>
          <p:nvPr/>
        </p:nvSpPr>
        <p:spPr>
          <a:xfrm flipH="false" flipV="false" rot="5400000">
            <a:off x="15516441" y="8164677"/>
            <a:ext cx="3013832" cy="3013832"/>
          </a:xfrm>
          <a:custGeom>
            <a:avLst/>
            <a:gdLst/>
            <a:ahLst/>
            <a:cxnLst/>
            <a:rect r="r" b="b" t="t" l="l"/>
            <a:pathLst>
              <a:path h="3013832" w="3013832">
                <a:moveTo>
                  <a:pt x="0" y="0"/>
                </a:moveTo>
                <a:lnTo>
                  <a:pt x="3013833" y="0"/>
                </a:lnTo>
                <a:lnTo>
                  <a:pt x="3013833" y="3013832"/>
                </a:lnTo>
                <a:lnTo>
                  <a:pt x="0" y="30138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7" id="47"/>
          <p:cNvGrpSpPr/>
          <p:nvPr/>
        </p:nvGrpSpPr>
        <p:grpSpPr>
          <a:xfrm rot="0">
            <a:off x="10769992" y="1870811"/>
            <a:ext cx="6002834" cy="7209031"/>
            <a:chOff x="0" y="0"/>
            <a:chExt cx="8003778" cy="9612041"/>
          </a:xfrm>
        </p:grpSpPr>
        <p:grpSp>
          <p:nvGrpSpPr>
            <p:cNvPr name="Group 48" id="48"/>
            <p:cNvGrpSpPr/>
            <p:nvPr/>
          </p:nvGrpSpPr>
          <p:grpSpPr>
            <a:xfrm rot="0">
              <a:off x="0" y="0"/>
              <a:ext cx="8003778" cy="9612041"/>
              <a:chOff x="0" y="0"/>
              <a:chExt cx="2799839" cy="3362433"/>
            </a:xfrm>
          </p:grpSpPr>
          <p:sp>
            <p:nvSpPr>
              <p:cNvPr name="Freeform 49" id="49"/>
              <p:cNvSpPr/>
              <p:nvPr/>
            </p:nvSpPr>
            <p:spPr>
              <a:xfrm flipH="false" flipV="false" rot="0">
                <a:off x="0" y="0"/>
                <a:ext cx="2799839" cy="3362433"/>
              </a:xfrm>
              <a:custGeom>
                <a:avLst/>
                <a:gdLst/>
                <a:ahLst/>
                <a:cxnLst/>
                <a:rect r="r" b="b" t="t" l="l"/>
                <a:pathLst>
                  <a:path h="3362433" w="2799839">
                    <a:moveTo>
                      <a:pt x="37402" y="0"/>
                    </a:moveTo>
                    <a:lnTo>
                      <a:pt x="2762437" y="0"/>
                    </a:lnTo>
                    <a:cubicBezTo>
                      <a:pt x="2783094" y="0"/>
                      <a:pt x="2799839" y="16745"/>
                      <a:pt x="2799839" y="37402"/>
                    </a:cubicBezTo>
                    <a:lnTo>
                      <a:pt x="2799839" y="3325032"/>
                    </a:lnTo>
                    <a:cubicBezTo>
                      <a:pt x="2799839" y="3345688"/>
                      <a:pt x="2783094" y="3362433"/>
                      <a:pt x="2762437" y="3362433"/>
                    </a:cubicBezTo>
                    <a:lnTo>
                      <a:pt x="37402" y="3362433"/>
                    </a:lnTo>
                    <a:cubicBezTo>
                      <a:pt x="27482" y="3362433"/>
                      <a:pt x="17969" y="3358493"/>
                      <a:pt x="10955" y="3351478"/>
                    </a:cubicBezTo>
                    <a:cubicBezTo>
                      <a:pt x="3941" y="3344464"/>
                      <a:pt x="0" y="3334951"/>
                      <a:pt x="0" y="3325032"/>
                    </a:cubicBezTo>
                    <a:lnTo>
                      <a:pt x="0" y="37402"/>
                    </a:lnTo>
                    <a:cubicBezTo>
                      <a:pt x="0" y="27482"/>
                      <a:pt x="3941" y="17969"/>
                      <a:pt x="10955" y="10955"/>
                    </a:cubicBezTo>
                    <a:cubicBezTo>
                      <a:pt x="17969" y="3941"/>
                      <a:pt x="27482" y="0"/>
                      <a:pt x="37402" y="0"/>
                    </a:cubicBezTo>
                    <a:close/>
                  </a:path>
                </a:pathLst>
              </a:custGeom>
              <a:solidFill>
                <a:srgbClr val="FAF8EB"/>
              </a:solidFill>
              <a:ln w="66675" cap="rnd">
                <a:solidFill>
                  <a:srgbClr val="BBD2DF"/>
                </a:solidFill>
                <a:prstDash val="solid"/>
                <a:round/>
              </a:ln>
            </p:spPr>
          </p:sp>
          <p:sp>
            <p:nvSpPr>
              <p:cNvPr name="TextBox 50" id="50"/>
              <p:cNvSpPr txBox="true"/>
              <p:nvPr/>
            </p:nvSpPr>
            <p:spPr>
              <a:xfrm>
                <a:off x="0" y="-38100"/>
                <a:ext cx="2799839" cy="3400533"/>
              </a:xfrm>
              <a:prstGeom prst="rect">
                <a:avLst/>
              </a:prstGeom>
            </p:spPr>
            <p:txBody>
              <a:bodyPr anchor="ctr" rtlCol="false" tIns="28685" lIns="28685" bIns="28685" rIns="28685"/>
              <a:lstStyle/>
              <a:p>
                <a:pPr algn="ctr">
                  <a:lnSpc>
                    <a:spcPts val="2206"/>
                  </a:lnSpc>
                  <a:spcBef>
                    <a:spcPct val="0"/>
                  </a:spcBef>
                </a:pPr>
              </a:p>
            </p:txBody>
          </p:sp>
        </p:grpSp>
        <p:sp>
          <p:nvSpPr>
            <p:cNvPr name="TextBox 51" id="51"/>
            <p:cNvSpPr txBox="true"/>
            <p:nvPr/>
          </p:nvSpPr>
          <p:spPr>
            <a:xfrm rot="0">
              <a:off x="751724" y="6598590"/>
              <a:ext cx="6516739" cy="1057755"/>
            </a:xfrm>
            <a:prstGeom prst="rect">
              <a:avLst/>
            </a:prstGeom>
          </p:spPr>
          <p:txBody>
            <a:bodyPr anchor="t" rtlCol="false" tIns="0" lIns="0" bIns="0" rIns="0">
              <a:spAutoFit/>
            </a:bodyPr>
            <a:lstStyle/>
            <a:p>
              <a:pPr algn="ctr">
                <a:lnSpc>
                  <a:spcPts val="6647"/>
                </a:lnSpc>
              </a:pPr>
              <a:r>
                <a:rPr lang="en-US" sz="4748">
                  <a:solidFill>
                    <a:srgbClr val="067790"/>
                  </a:solidFill>
                  <a:latin typeface="Bogart"/>
                  <a:ea typeface="Bogart"/>
                  <a:cs typeface="Bogart"/>
                  <a:sym typeface="Bogart"/>
                </a:rPr>
                <a:t>EnVol </a:t>
              </a:r>
              <a:r>
                <a:rPr lang="en-US" sz="4748">
                  <a:solidFill>
                    <a:srgbClr val="067790"/>
                  </a:solidFill>
                  <a:latin typeface="Bogart"/>
                  <a:ea typeface="Bogart"/>
                  <a:cs typeface="Bogart"/>
                  <a:sym typeface="Bogart"/>
                </a:rPr>
                <a:t>fête ses</a:t>
              </a:r>
            </a:p>
          </p:txBody>
        </p:sp>
        <p:sp>
          <p:nvSpPr>
            <p:cNvPr name="Freeform 52" id="52"/>
            <p:cNvSpPr/>
            <p:nvPr/>
          </p:nvSpPr>
          <p:spPr>
            <a:xfrm flipH="false" flipV="false" rot="0">
              <a:off x="2461083" y="321208"/>
              <a:ext cx="3098021" cy="1261740"/>
            </a:xfrm>
            <a:custGeom>
              <a:avLst/>
              <a:gdLst/>
              <a:ahLst/>
              <a:cxnLst/>
              <a:rect r="r" b="b" t="t" l="l"/>
              <a:pathLst>
                <a:path h="1261740" w="3098021">
                  <a:moveTo>
                    <a:pt x="0" y="0"/>
                  </a:moveTo>
                  <a:lnTo>
                    <a:pt x="3098021" y="0"/>
                  </a:lnTo>
                  <a:lnTo>
                    <a:pt x="3098021" y="1261739"/>
                  </a:lnTo>
                  <a:lnTo>
                    <a:pt x="0" y="12617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3" id="53"/>
            <p:cNvSpPr/>
            <p:nvPr/>
          </p:nvSpPr>
          <p:spPr>
            <a:xfrm flipH="false" flipV="false" rot="0">
              <a:off x="218574" y="475577"/>
              <a:ext cx="7583039" cy="3383931"/>
            </a:xfrm>
            <a:custGeom>
              <a:avLst/>
              <a:gdLst/>
              <a:ahLst/>
              <a:cxnLst/>
              <a:rect r="r" b="b" t="t" l="l"/>
              <a:pathLst>
                <a:path h="3383931" w="7583039">
                  <a:moveTo>
                    <a:pt x="0" y="0"/>
                  </a:moveTo>
                  <a:lnTo>
                    <a:pt x="7583039" y="0"/>
                  </a:lnTo>
                  <a:lnTo>
                    <a:pt x="7583039" y="3383932"/>
                  </a:lnTo>
                  <a:lnTo>
                    <a:pt x="0" y="3383932"/>
                  </a:lnTo>
                  <a:lnTo>
                    <a:pt x="0" y="0"/>
                  </a:lnTo>
                  <a:close/>
                </a:path>
              </a:pathLst>
            </a:custGeom>
            <a:blipFill>
              <a:blip r:embed="rId7"/>
              <a:stretch>
                <a:fillRect l="0" t="0" r="0" b="0"/>
              </a:stretch>
            </a:blipFill>
            <a:ln cap="sq">
              <a:noFill/>
              <a:prstDash val="solid"/>
              <a:miter/>
            </a:ln>
          </p:spPr>
        </p:sp>
        <p:sp>
          <p:nvSpPr>
            <p:cNvPr name="Freeform 54" id="54"/>
            <p:cNvSpPr/>
            <p:nvPr/>
          </p:nvSpPr>
          <p:spPr>
            <a:xfrm flipH="false" flipV="false" rot="277737">
              <a:off x="511513" y="2101401"/>
              <a:ext cx="6997160" cy="4731830"/>
            </a:xfrm>
            <a:custGeom>
              <a:avLst/>
              <a:gdLst/>
              <a:ahLst/>
              <a:cxnLst/>
              <a:rect r="r" b="b" t="t" l="l"/>
              <a:pathLst>
                <a:path h="4731830" w="6997160">
                  <a:moveTo>
                    <a:pt x="0" y="0"/>
                  </a:moveTo>
                  <a:lnTo>
                    <a:pt x="6997160" y="0"/>
                  </a:lnTo>
                  <a:lnTo>
                    <a:pt x="6997160" y="4731829"/>
                  </a:lnTo>
                  <a:lnTo>
                    <a:pt x="0" y="4731829"/>
                  </a:lnTo>
                  <a:lnTo>
                    <a:pt x="0" y="0"/>
                  </a:lnTo>
                  <a:close/>
                </a:path>
              </a:pathLst>
            </a:custGeom>
            <a:blipFill>
              <a:blip r:embed="rId8"/>
              <a:stretch>
                <a:fillRect l="0" t="0" r="0" b="0"/>
              </a:stretch>
            </a:blipFill>
            <a:ln cap="sq">
              <a:noFill/>
              <a:prstDash val="solid"/>
              <a:miter/>
            </a:ln>
          </p:spPr>
        </p:sp>
        <p:sp>
          <p:nvSpPr>
            <p:cNvPr name="TextBox 55" id="55"/>
            <p:cNvSpPr txBox="true"/>
            <p:nvPr/>
          </p:nvSpPr>
          <p:spPr>
            <a:xfrm rot="0">
              <a:off x="963698" y="7167708"/>
              <a:ext cx="5949363" cy="2063976"/>
            </a:xfrm>
            <a:prstGeom prst="rect">
              <a:avLst/>
            </a:prstGeom>
          </p:spPr>
          <p:txBody>
            <a:bodyPr anchor="t" rtlCol="false" tIns="0" lIns="0" bIns="0" rIns="0">
              <a:spAutoFit/>
            </a:bodyPr>
            <a:lstStyle/>
            <a:p>
              <a:pPr algn="ctr">
                <a:lnSpc>
                  <a:spcPts val="13010"/>
                </a:lnSpc>
              </a:pPr>
              <a:r>
                <a:rPr lang="en-US" sz="9293" i="true">
                  <a:solidFill>
                    <a:srgbClr val="339346"/>
                  </a:solidFill>
                  <a:latin typeface="Bogart Italics"/>
                  <a:ea typeface="Bogart Italics"/>
                  <a:cs typeface="Bogart Italics"/>
                  <a:sym typeface="Bogart Italics"/>
                </a:rPr>
                <a:t>3</a:t>
              </a:r>
              <a:r>
                <a:rPr lang="en-US" sz="9293" i="true">
                  <a:solidFill>
                    <a:srgbClr val="339346"/>
                  </a:solidFill>
                  <a:latin typeface="Bogart Italics"/>
                  <a:ea typeface="Bogart Italics"/>
                  <a:cs typeface="Bogart Italics"/>
                  <a:sym typeface="Bogart Italics"/>
                </a:rPr>
                <a:t>5 ans !</a:t>
              </a:r>
            </a:p>
          </p:txBody>
        </p:sp>
        <p:sp>
          <p:nvSpPr>
            <p:cNvPr name="TextBox 56" id="56"/>
            <p:cNvSpPr txBox="true"/>
            <p:nvPr/>
          </p:nvSpPr>
          <p:spPr>
            <a:xfrm rot="0">
              <a:off x="2163689" y="9212634"/>
              <a:ext cx="3692808" cy="288357"/>
            </a:xfrm>
            <a:prstGeom prst="rect">
              <a:avLst/>
            </a:prstGeom>
          </p:spPr>
          <p:txBody>
            <a:bodyPr anchor="t" rtlCol="false" tIns="0" lIns="0" bIns="0" rIns="0">
              <a:spAutoFit/>
            </a:bodyPr>
            <a:lstStyle/>
            <a:p>
              <a:pPr algn="l">
                <a:lnSpc>
                  <a:spcPts val="1874"/>
                </a:lnSpc>
              </a:pPr>
              <a:r>
                <a:rPr lang="en-US" sz="1338" b="true">
                  <a:solidFill>
                    <a:srgbClr val="0097B2"/>
                  </a:solidFill>
                  <a:latin typeface="Bogart Bold"/>
                  <a:ea typeface="Bogart Bold"/>
                  <a:cs typeface="Bogart Bold"/>
                  <a:sym typeface="Bogart Bold"/>
                </a:rPr>
                <a:t>https://envol-formations.fr/</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112367" y="1243291"/>
            <a:ext cx="3067697" cy="336589"/>
            <a:chOff x="0" y="0"/>
            <a:chExt cx="1099393" cy="120626"/>
          </a:xfrm>
        </p:grpSpPr>
        <p:sp>
          <p:nvSpPr>
            <p:cNvPr name="Freeform 4" id="4"/>
            <p:cNvSpPr/>
            <p:nvPr/>
          </p:nvSpPr>
          <p:spPr>
            <a:xfrm flipH="false" flipV="false" rot="0">
              <a:off x="0" y="0"/>
              <a:ext cx="1099393" cy="120626"/>
            </a:xfrm>
            <a:custGeom>
              <a:avLst/>
              <a:gdLst/>
              <a:ahLst/>
              <a:cxnLst/>
              <a:rect r="r" b="b" t="t" l="l"/>
              <a:pathLst>
                <a:path h="120626" w="1099393">
                  <a:moveTo>
                    <a:pt x="0" y="0"/>
                  </a:moveTo>
                  <a:lnTo>
                    <a:pt x="1099393" y="0"/>
                  </a:lnTo>
                  <a:lnTo>
                    <a:pt x="1099393" y="120626"/>
                  </a:lnTo>
                  <a:lnTo>
                    <a:pt x="0" y="120626"/>
                  </a:lnTo>
                  <a:close/>
                </a:path>
              </a:pathLst>
            </a:custGeom>
            <a:solidFill>
              <a:srgbClr val="BBD2DF"/>
            </a:solidFill>
          </p:spPr>
        </p:sp>
        <p:sp>
          <p:nvSpPr>
            <p:cNvPr name="TextBox 5" id="5"/>
            <p:cNvSpPr txBox="true"/>
            <p:nvPr/>
          </p:nvSpPr>
          <p:spPr>
            <a:xfrm>
              <a:off x="0" y="38100"/>
              <a:ext cx="1099393" cy="82526"/>
            </a:xfrm>
            <a:prstGeom prst="rect">
              <a:avLst/>
            </a:prstGeom>
          </p:spPr>
          <p:txBody>
            <a:bodyPr anchor="ctr" rtlCol="false" tIns="50800" lIns="50800" bIns="50800" rIns="50800"/>
            <a:lstStyle/>
            <a:p>
              <a:pPr algn="ctr">
                <a:lnSpc>
                  <a:spcPts val="1504"/>
                </a:lnSpc>
              </a:pPr>
            </a:p>
          </p:txBody>
        </p:sp>
      </p:grpSp>
      <p:sp>
        <p:nvSpPr>
          <p:cNvPr name="TextBox 6" id="6"/>
          <p:cNvSpPr txBox="true"/>
          <p:nvPr/>
        </p:nvSpPr>
        <p:spPr>
          <a:xfrm rot="0">
            <a:off x="3112367" y="413004"/>
            <a:ext cx="10222152" cy="615696"/>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Rapport Moral : mot du Président</a:t>
            </a:r>
          </a:p>
        </p:txBody>
      </p:sp>
      <p:grpSp>
        <p:nvGrpSpPr>
          <p:cNvPr name="Group 7" id="7"/>
          <p:cNvGrpSpPr>
            <a:grpSpLocks noChangeAspect="true"/>
          </p:cNvGrpSpPr>
          <p:nvPr/>
        </p:nvGrpSpPr>
        <p:grpSpPr>
          <a:xfrm rot="0">
            <a:off x="186585" y="186589"/>
            <a:ext cx="1684230" cy="1684223"/>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9" id="9"/>
          <p:cNvSpPr txBox="true"/>
          <p:nvPr/>
        </p:nvSpPr>
        <p:spPr>
          <a:xfrm rot="0">
            <a:off x="290918" y="2438957"/>
            <a:ext cx="17686293" cy="7137262"/>
          </a:xfrm>
          <a:prstGeom prst="rect">
            <a:avLst/>
          </a:prstGeom>
        </p:spPr>
        <p:txBody>
          <a:bodyPr anchor="t" rtlCol="false" tIns="0" lIns="0" bIns="0" rIns="0">
            <a:spAutoFit/>
          </a:bodyPr>
          <a:lstStyle/>
          <a:p>
            <a:pPr algn="just">
              <a:lnSpc>
                <a:spcPts val="2442"/>
              </a:lnSpc>
              <a:spcBef>
                <a:spcPct val="0"/>
              </a:spcBef>
            </a:pPr>
            <a:r>
              <a:rPr lang="en-US" b="true" sz="1744">
                <a:solidFill>
                  <a:srgbClr val="435966"/>
                </a:solidFill>
                <a:latin typeface="Poppins Medium"/>
                <a:ea typeface="Poppins Medium"/>
                <a:cs typeface="Poppins Medium"/>
                <a:sym typeface="Poppins Medium"/>
              </a:rPr>
              <a:t>En ce mois de septembre 2026, nous clôturons par cette assemblée générale l’année 2025 en présentant les différents rapports et bilans qui nous permettent de faire le point sur cette année 2025.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ENVOL avait, au cours de l’année 2024, vécu des changements importants au niveau de sa gouvernance bénévole. Plusieurs membres du CA, à commencer par la Présidente, avaient quitté leur fonction de responsables associatifs et c’était donc un CA en bonne partie renouvelé qui s’était présenté à vous, en espérant à l’époque se montrer digne de ses prédécesseurs, et espérant aujourd’hui avoir répondu à cette attente.</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Le côté convenu de la formulation n’empêchant absolument pas la sincérité du propos, que soient remerciés, à l’occasion de cette assemblée générale l’équipe de salariés, inchangée depuis plusieurs années mais aussi les bénévoles “de terrain” et le CA, mentionné plus haut.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Bien évidemment, et aussi comme chaque année, nos remerciements vont également à tous nos partenaires financeurs et qui continuent de nous suivre, aux collectivités et à leurs élus qui nous soutiennent, aux partenaires associatifs sur qui nous pouvons compter et qui savent que nous leur rendons la pareille.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Les deux précédentes éditions du Rapport Moral, celles relatives aux années 2023 et 2024, ne faisaient pas mystère de nos inquiétudes face au climat d’insécurité financière qui depuis plusieurs années n’épargne aucune structure de l’Economie Sociale et Solidaire. Le moins que l’on puisse dire est que la situation ne s’est pas améliorée, tout au contraire. Le fait que d’autres entités se retrouvent dans une situation encore plus délicate qu’Envol, ne serait qu’une bien mesquine consolation.</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 </a:t>
            </a:r>
          </a:p>
          <a:p>
            <a:pPr algn="just">
              <a:lnSpc>
                <a:spcPts val="2442"/>
              </a:lnSpc>
              <a:spcBef>
                <a:spcPct val="0"/>
              </a:spcBef>
            </a:pPr>
            <a:r>
              <a:rPr lang="en-US" b="true" sz="1744">
                <a:solidFill>
                  <a:srgbClr val="435966"/>
                </a:solidFill>
                <a:latin typeface="Poppins Medium"/>
                <a:ea typeface="Poppins Medium"/>
                <a:cs typeface="Poppins Medium"/>
                <a:sym typeface="Poppins Medium"/>
              </a:rPr>
              <a:t>Raison de plus pour que, à nos différents postes, persuadés de la pertinence de notre engagement, nous ayons à cœur de persévérer dans notre mission. Les besoins et les attentes des populations vulnérables auxquelles ENVOL a la vocation d’apporter son appui en les aidant à progresser dans leur maîtrise des savoirs de base (lire, écrire, compter) n’ont en rien diminué, tout au contraire !</a:t>
            </a:r>
          </a:p>
          <a:p>
            <a:pPr algn="just">
              <a:lnSpc>
                <a:spcPts val="2442"/>
              </a:lnSpc>
              <a:spcBef>
                <a:spcPct val="0"/>
              </a:spcBef>
            </a:pPr>
          </a:p>
          <a:p>
            <a:pPr algn="r">
              <a:lnSpc>
                <a:spcPts val="2442"/>
              </a:lnSpc>
              <a:spcBef>
                <a:spcPct val="0"/>
              </a:spcBef>
            </a:pPr>
            <a:r>
              <a:rPr lang="en-US" b="true" sz="1744">
                <a:solidFill>
                  <a:srgbClr val="435966"/>
                </a:solidFill>
                <a:latin typeface="Poppins Medium"/>
                <a:ea typeface="Poppins Medium"/>
                <a:cs typeface="Poppins Medium"/>
                <a:sym typeface="Poppins Medium"/>
              </a:rPr>
              <a:t>Hervé LEGUIL, président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947027" y="1965198"/>
            <a:ext cx="2550646" cy="336589"/>
            <a:chOff x="0" y="0"/>
            <a:chExt cx="914094" cy="120626"/>
          </a:xfrm>
        </p:grpSpPr>
        <p:sp>
          <p:nvSpPr>
            <p:cNvPr name="Freeform 4" id="4"/>
            <p:cNvSpPr/>
            <p:nvPr/>
          </p:nvSpPr>
          <p:spPr>
            <a:xfrm flipH="false" flipV="false" rot="0">
              <a:off x="0" y="0"/>
              <a:ext cx="914094" cy="120626"/>
            </a:xfrm>
            <a:custGeom>
              <a:avLst/>
              <a:gdLst/>
              <a:ahLst/>
              <a:cxnLst/>
              <a:rect r="r" b="b" t="t" l="l"/>
              <a:pathLst>
                <a:path h="120626" w="914094">
                  <a:moveTo>
                    <a:pt x="0" y="0"/>
                  </a:moveTo>
                  <a:lnTo>
                    <a:pt x="914094" y="0"/>
                  </a:lnTo>
                  <a:lnTo>
                    <a:pt x="914094" y="120626"/>
                  </a:lnTo>
                  <a:lnTo>
                    <a:pt x="0" y="120626"/>
                  </a:lnTo>
                  <a:close/>
                </a:path>
              </a:pathLst>
            </a:custGeom>
            <a:solidFill>
              <a:srgbClr val="BBD2DF"/>
            </a:solidFill>
          </p:spPr>
        </p:sp>
        <p:sp>
          <p:nvSpPr>
            <p:cNvPr name="TextBox 5" id="5"/>
            <p:cNvSpPr txBox="true"/>
            <p:nvPr/>
          </p:nvSpPr>
          <p:spPr>
            <a:xfrm>
              <a:off x="0" y="38100"/>
              <a:ext cx="914094" cy="82526"/>
            </a:xfrm>
            <a:prstGeom prst="rect">
              <a:avLst/>
            </a:prstGeom>
          </p:spPr>
          <p:txBody>
            <a:bodyPr anchor="ctr" rtlCol="false" tIns="50800" lIns="50800" bIns="50800" rIns="50800"/>
            <a:lstStyle/>
            <a:p>
              <a:pPr algn="ctr">
                <a:lnSpc>
                  <a:spcPts val="1504"/>
                </a:lnSpc>
              </a:pPr>
            </a:p>
          </p:txBody>
        </p:sp>
      </p:grpSp>
      <p:sp>
        <p:nvSpPr>
          <p:cNvPr name="TextBox 6" id="6"/>
          <p:cNvSpPr txBox="true"/>
          <p:nvPr/>
        </p:nvSpPr>
        <p:spPr>
          <a:xfrm rot="0">
            <a:off x="2797777" y="206502"/>
            <a:ext cx="14849146" cy="1758696"/>
          </a:xfrm>
          <a:prstGeom prst="rect">
            <a:avLst/>
          </a:prstGeom>
        </p:spPr>
        <p:txBody>
          <a:bodyPr anchor="t" rtlCol="false" tIns="0" lIns="0" bIns="0" rIns="0">
            <a:spAutoFit/>
          </a:bodyPr>
          <a:lstStyle/>
          <a:p>
            <a:pPr algn="ctr">
              <a:lnSpc>
                <a:spcPts val="4512"/>
              </a:lnSpc>
            </a:pPr>
            <a:r>
              <a:rPr lang="en-US" sz="4800" b="true">
                <a:solidFill>
                  <a:srgbClr val="435966"/>
                </a:solidFill>
                <a:latin typeface="Glacial Indifference Bold"/>
                <a:ea typeface="Glacial Indifference Bold"/>
                <a:cs typeface="Glacial Indifference Bold"/>
                <a:sym typeface="Glacial Indifference Bold"/>
              </a:rPr>
              <a:t>Présentation de l'association EnVol contraction de</a:t>
            </a:r>
          </a:p>
          <a:p>
            <a:pPr algn="ctr">
              <a:lnSpc>
                <a:spcPts val="4512"/>
              </a:lnSpc>
            </a:pPr>
          </a:p>
          <a:p>
            <a:pPr algn="ctr">
              <a:lnSpc>
                <a:spcPts val="4512"/>
              </a:lnSpc>
            </a:pPr>
            <a:r>
              <a:rPr lang="en-US" sz="4800" b="true">
                <a:solidFill>
                  <a:srgbClr val="435966"/>
                </a:solidFill>
                <a:latin typeface="Glacial Indifference Bold"/>
                <a:ea typeface="Glacial Indifference Bold"/>
                <a:cs typeface="Glacial Indifference Bold"/>
                <a:sym typeface="Glacial Indifference Bold"/>
              </a:rPr>
              <a:t>Entre Volontaires</a:t>
            </a:r>
          </a:p>
        </p:txBody>
      </p:sp>
      <p:sp>
        <p:nvSpPr>
          <p:cNvPr name="TextBox 7" id="7"/>
          <p:cNvSpPr txBox="true"/>
          <p:nvPr/>
        </p:nvSpPr>
        <p:spPr>
          <a:xfrm rot="0">
            <a:off x="1028700" y="2469852"/>
            <a:ext cx="7629616" cy="3956813"/>
          </a:xfrm>
          <a:prstGeom prst="rect">
            <a:avLst/>
          </a:prstGeom>
        </p:spPr>
        <p:txBody>
          <a:bodyPr anchor="t" rtlCol="false" tIns="0" lIns="0" bIns="0" rIns="0">
            <a:spAutoFit/>
          </a:bodyPr>
          <a:lstStyle/>
          <a:p>
            <a:pPr algn="l">
              <a:lnSpc>
                <a:spcPts val="2875"/>
              </a:lnSpc>
            </a:pPr>
            <a:r>
              <a:rPr lang="en-US" sz="1797" spc="16">
                <a:solidFill>
                  <a:srgbClr val="000000"/>
                </a:solidFill>
                <a:latin typeface="Gotham"/>
                <a:ea typeface="Gotham"/>
                <a:cs typeface="Gotham"/>
                <a:sym typeface="Gotham"/>
              </a:rPr>
              <a:t>Créée en 1990 et reconnue d’intérêt général, l’Association EnVol a comme objectif la lutte contre l'illettrisme. </a:t>
            </a:r>
          </a:p>
          <a:p>
            <a:pPr algn="l">
              <a:lnSpc>
                <a:spcPts val="2875"/>
              </a:lnSpc>
            </a:pPr>
          </a:p>
          <a:p>
            <a:pPr algn="l">
              <a:lnSpc>
                <a:spcPts val="2875"/>
              </a:lnSpc>
            </a:pPr>
            <a:r>
              <a:rPr lang="en-US" sz="1797" spc="16">
                <a:solidFill>
                  <a:srgbClr val="000000"/>
                </a:solidFill>
                <a:latin typeface="Gotham"/>
                <a:ea typeface="Gotham"/>
                <a:cs typeface="Gotham"/>
                <a:sym typeface="Gotham"/>
              </a:rPr>
              <a:t>EnVol a 3 valeurs fondatrices :</a:t>
            </a:r>
          </a:p>
          <a:p>
            <a:pPr algn="l" marL="388076" indent="-194038" lvl="1">
              <a:lnSpc>
                <a:spcPts val="2875"/>
              </a:lnSpc>
              <a:buFont typeface="Arial"/>
              <a:buChar char="•"/>
            </a:pPr>
            <a:r>
              <a:rPr lang="en-US" sz="1797" spc="16">
                <a:solidFill>
                  <a:srgbClr val="000000"/>
                </a:solidFill>
                <a:latin typeface="Gotham"/>
                <a:ea typeface="Gotham"/>
                <a:cs typeface="Gotham"/>
                <a:sym typeface="Gotham"/>
              </a:rPr>
              <a:t>On peut apprendre à tout âge : l’apprentissage est un processus continu, quel que soit l’âge ou le parcours de vie</a:t>
            </a:r>
          </a:p>
          <a:p>
            <a:pPr algn="l" marL="388076" indent="-194038" lvl="1">
              <a:lnSpc>
                <a:spcPts val="2875"/>
              </a:lnSpc>
              <a:buFont typeface="Arial"/>
              <a:buChar char="•"/>
            </a:pPr>
            <a:r>
              <a:rPr lang="en-US" sz="1797" spc="16">
                <a:solidFill>
                  <a:srgbClr val="000000"/>
                </a:solidFill>
                <a:latin typeface="Gotham"/>
                <a:ea typeface="Gotham"/>
                <a:cs typeface="Gotham"/>
                <a:sym typeface="Gotham"/>
              </a:rPr>
              <a:t>La rencontre permet l’enrichissement mutuel : les échanges entre individus sont une source d’enrichissement personnel et collectif</a:t>
            </a:r>
          </a:p>
          <a:p>
            <a:pPr algn="l" marL="388076" indent="-194038" lvl="1">
              <a:lnSpc>
                <a:spcPts val="2875"/>
              </a:lnSpc>
              <a:buFont typeface="Arial"/>
              <a:buChar char="•"/>
            </a:pPr>
            <a:r>
              <a:rPr lang="en-US" sz="1797" spc="16">
                <a:solidFill>
                  <a:srgbClr val="000000"/>
                </a:solidFill>
                <a:latin typeface="Gotham"/>
                <a:ea typeface="Gotham"/>
                <a:cs typeface="Gotham"/>
                <a:sym typeface="Gotham"/>
              </a:rPr>
              <a:t>Pas de jugement : nous accueillons chacun dans la bienveillance, sans jugement...</a:t>
            </a:r>
          </a:p>
        </p:txBody>
      </p:sp>
      <p:grpSp>
        <p:nvGrpSpPr>
          <p:cNvPr name="Group 8" id="8"/>
          <p:cNvGrpSpPr/>
          <p:nvPr/>
        </p:nvGrpSpPr>
        <p:grpSpPr>
          <a:xfrm rot="0">
            <a:off x="1516183" y="6468711"/>
            <a:ext cx="6991854" cy="3575527"/>
            <a:chOff x="0" y="0"/>
            <a:chExt cx="9322472" cy="4767369"/>
          </a:xfrm>
        </p:grpSpPr>
        <p:sp>
          <p:nvSpPr>
            <p:cNvPr name="Freeform 9" id="9"/>
            <p:cNvSpPr/>
            <p:nvPr/>
          </p:nvSpPr>
          <p:spPr>
            <a:xfrm flipH="false" flipV="false" rot="0">
              <a:off x="0" y="713529"/>
              <a:ext cx="9322472" cy="4053840"/>
            </a:xfrm>
            <a:custGeom>
              <a:avLst/>
              <a:gdLst/>
              <a:ahLst/>
              <a:cxnLst/>
              <a:rect r="r" b="b" t="t" l="l"/>
              <a:pathLst>
                <a:path h="4053840" w="9322472">
                  <a:moveTo>
                    <a:pt x="0" y="0"/>
                  </a:moveTo>
                  <a:lnTo>
                    <a:pt x="9322472" y="0"/>
                  </a:lnTo>
                  <a:lnTo>
                    <a:pt x="9322472" y="4053840"/>
                  </a:lnTo>
                  <a:lnTo>
                    <a:pt x="0" y="4053840"/>
                  </a:lnTo>
                  <a:lnTo>
                    <a:pt x="0" y="0"/>
                  </a:lnTo>
                  <a:close/>
                </a:path>
              </a:pathLst>
            </a:custGeom>
            <a:blipFill>
              <a:blip r:embed="rId4"/>
              <a:stretch>
                <a:fillRect l="-710" t="0" r="-710" b="0"/>
              </a:stretch>
            </a:blipFill>
          </p:spPr>
        </p:sp>
        <p:sp>
          <p:nvSpPr>
            <p:cNvPr name="TextBox 10" id="10"/>
            <p:cNvSpPr txBox="true"/>
            <p:nvPr/>
          </p:nvSpPr>
          <p:spPr>
            <a:xfrm rot="0">
              <a:off x="2480927" y="-66675"/>
              <a:ext cx="3933609" cy="538904"/>
            </a:xfrm>
            <a:prstGeom prst="rect">
              <a:avLst/>
            </a:prstGeom>
          </p:spPr>
          <p:txBody>
            <a:bodyPr anchor="t" rtlCol="false" tIns="0" lIns="0" bIns="0" rIns="0">
              <a:spAutoFit/>
            </a:bodyPr>
            <a:lstStyle/>
            <a:p>
              <a:pPr algn="ctr">
                <a:lnSpc>
                  <a:spcPts val="3279"/>
                </a:lnSpc>
                <a:spcBef>
                  <a:spcPct val="0"/>
                </a:spcBef>
              </a:pPr>
              <a:r>
                <a:rPr lang="en-US" sz="2342">
                  <a:solidFill>
                    <a:srgbClr val="000000"/>
                  </a:solidFill>
                  <a:latin typeface="Poppins"/>
                  <a:ea typeface="Poppins"/>
                  <a:cs typeface="Poppins"/>
                  <a:sym typeface="Poppins"/>
                </a:rPr>
                <a:t>Les Missions d’EnVol</a:t>
              </a:r>
            </a:p>
          </p:txBody>
        </p:sp>
      </p:grpSp>
      <p:sp>
        <p:nvSpPr>
          <p:cNvPr name="TextBox 11" id="11"/>
          <p:cNvSpPr txBox="true"/>
          <p:nvPr/>
        </p:nvSpPr>
        <p:spPr>
          <a:xfrm rot="0">
            <a:off x="10004644" y="2469852"/>
            <a:ext cx="7888240" cy="7619270"/>
          </a:xfrm>
          <a:prstGeom prst="rect">
            <a:avLst/>
          </a:prstGeom>
        </p:spPr>
        <p:txBody>
          <a:bodyPr anchor="t" rtlCol="false" tIns="0" lIns="0" bIns="0" rIns="0">
            <a:spAutoFit/>
          </a:bodyPr>
          <a:lstStyle/>
          <a:p>
            <a:pPr algn="just">
              <a:lnSpc>
                <a:spcPts val="2880"/>
              </a:lnSpc>
            </a:pPr>
            <a:r>
              <a:rPr lang="en-US" sz="1800" spc="16">
                <a:solidFill>
                  <a:srgbClr val="000000"/>
                </a:solidFill>
                <a:latin typeface="Gotham"/>
                <a:ea typeface="Gotham"/>
                <a:cs typeface="Gotham"/>
                <a:sym typeface="Gotham"/>
              </a:rPr>
              <a:t>Aujourd’hui, Association EnVol souffle ses 35 bougies ! </a:t>
            </a:r>
          </a:p>
          <a:p>
            <a:pPr algn="just">
              <a:lnSpc>
                <a:spcPts val="2880"/>
              </a:lnSpc>
            </a:pPr>
          </a:p>
          <a:p>
            <a:pPr algn="just">
              <a:lnSpc>
                <a:spcPts val="2880"/>
              </a:lnSpc>
            </a:pPr>
            <a:r>
              <a:rPr lang="en-US" sz="1800" spc="16">
                <a:solidFill>
                  <a:srgbClr val="000000"/>
                </a:solidFill>
                <a:latin typeface="Gotham"/>
                <a:ea typeface="Gotham"/>
                <a:cs typeface="Gotham"/>
                <a:sym typeface="Gotham"/>
              </a:rPr>
              <a:t>Le 5 septembre 1990, l’association Association EnVol voyait le jour avec une conviction forte : accompagner les publics adultes dans la maîtrise des compétences de base, lutter contre l’illettrisme et l’illectronisme, favoriser l’insertion sociale et professionnelle, et créer des ponts vers l’emploi et la formation.</a:t>
            </a:r>
          </a:p>
          <a:p>
            <a:pPr algn="just">
              <a:lnSpc>
                <a:spcPts val="2880"/>
              </a:lnSpc>
            </a:pPr>
          </a:p>
          <a:p>
            <a:pPr algn="just">
              <a:lnSpc>
                <a:spcPts val="2880"/>
              </a:lnSpc>
            </a:pPr>
            <a:r>
              <a:rPr lang="en-US" sz="1800" spc="16">
                <a:solidFill>
                  <a:srgbClr val="000000"/>
                </a:solidFill>
                <a:latin typeface="Gotham"/>
                <a:ea typeface="Gotham"/>
                <a:cs typeface="Gotham"/>
                <a:sym typeface="Gotham"/>
              </a:rPr>
              <a:t>35 ans plus tard, notre engagement reste intact  :</a:t>
            </a:r>
          </a:p>
          <a:p>
            <a:pPr algn="just">
              <a:lnSpc>
                <a:spcPts val="960"/>
              </a:lnSpc>
            </a:pPr>
          </a:p>
          <a:p>
            <a:pPr algn="l" marL="388620" indent="-194310" lvl="1">
              <a:lnSpc>
                <a:spcPts val="2880"/>
              </a:lnSpc>
              <a:buFont typeface="Arial"/>
              <a:buChar char="•"/>
            </a:pPr>
            <a:r>
              <a:rPr lang="en-US" sz="1800" spc="16">
                <a:solidFill>
                  <a:srgbClr val="000000"/>
                </a:solidFill>
                <a:latin typeface="Gotham"/>
                <a:ea typeface="Gotham"/>
                <a:cs typeface="Gotham"/>
                <a:sym typeface="Gotham"/>
              </a:rPr>
              <a:t>Former, accompagner et donner confiance </a:t>
            </a:r>
          </a:p>
          <a:p>
            <a:pPr algn="l" marL="388620" indent="-194310" lvl="1">
              <a:lnSpc>
                <a:spcPts val="2880"/>
              </a:lnSpc>
              <a:buFont typeface="Arial"/>
              <a:buChar char="•"/>
            </a:pPr>
            <a:r>
              <a:rPr lang="en-US" sz="1800" spc="16">
                <a:solidFill>
                  <a:srgbClr val="000000"/>
                </a:solidFill>
                <a:latin typeface="Gotham"/>
                <a:ea typeface="Gotham"/>
                <a:cs typeface="Gotham"/>
                <a:sym typeface="Gotham"/>
              </a:rPr>
              <a:t>Développer des projets innovants, </a:t>
            </a:r>
          </a:p>
          <a:p>
            <a:pPr algn="l" marL="388620" indent="-194310" lvl="1">
              <a:lnSpc>
                <a:spcPts val="2880"/>
              </a:lnSpc>
              <a:buFont typeface="Arial"/>
              <a:buChar char="•"/>
            </a:pPr>
            <a:r>
              <a:rPr lang="en-US" sz="1800" spc="16">
                <a:solidFill>
                  <a:srgbClr val="000000"/>
                </a:solidFill>
                <a:latin typeface="Gotham"/>
                <a:ea typeface="Gotham"/>
                <a:cs typeface="Gotham"/>
                <a:sym typeface="Gotham"/>
              </a:rPr>
              <a:t>Travailler main dans la main avec les entreprises, les partenaires institutionnels et les bénévoles</a:t>
            </a:r>
          </a:p>
          <a:p>
            <a:pPr algn="l" marL="388620" indent="-194310" lvl="1">
              <a:lnSpc>
                <a:spcPts val="2880"/>
              </a:lnSpc>
              <a:buFont typeface="Arial"/>
              <a:buChar char="•"/>
            </a:pPr>
            <a:r>
              <a:rPr lang="en-US" sz="1800" spc="16">
                <a:solidFill>
                  <a:srgbClr val="000000"/>
                </a:solidFill>
                <a:latin typeface="Gotham"/>
                <a:ea typeface="Gotham"/>
                <a:cs typeface="Gotham"/>
                <a:sym typeface="Gotham"/>
              </a:rPr>
              <a:t>Agir au plus près des territoires ruraux, là où les besoins sont souvent les plus forts </a:t>
            </a:r>
          </a:p>
          <a:p>
            <a:pPr algn="l">
              <a:lnSpc>
                <a:spcPts val="2880"/>
              </a:lnSpc>
            </a:pPr>
          </a:p>
          <a:p>
            <a:pPr algn="just">
              <a:lnSpc>
                <a:spcPts val="2880"/>
              </a:lnSpc>
            </a:pPr>
            <a:r>
              <a:rPr lang="en-US" sz="1800" spc="16">
                <a:solidFill>
                  <a:srgbClr val="000000"/>
                </a:solidFill>
                <a:latin typeface="Gotham"/>
                <a:ea typeface="Gotham"/>
                <a:cs typeface="Gotham"/>
                <a:sym typeface="Gotham"/>
              </a:rPr>
              <a:t>Un immense merci à toutes celles et ceux — bénévoles,  partenaires, financeurs, stagiaires et salariés — qui contribuent chaque jour à faire vivre EnVol .</a:t>
            </a:r>
          </a:p>
          <a:p>
            <a:pPr algn="r">
              <a:lnSpc>
                <a:spcPts val="2880"/>
              </a:lnSpc>
            </a:pPr>
            <a:r>
              <a:rPr lang="en-US" sz="1800" spc="16">
                <a:solidFill>
                  <a:srgbClr val="000000"/>
                </a:solidFill>
                <a:latin typeface="Gotham"/>
                <a:ea typeface="Gotham"/>
                <a:cs typeface="Gotham"/>
                <a:sym typeface="Gotham"/>
              </a:rPr>
              <a:t> Et l’histoire continue… car l’avenir s’écrit ensemble.</a:t>
            </a:r>
          </a:p>
          <a:p>
            <a:pPr algn="just">
              <a:lnSpc>
                <a:spcPts val="2184"/>
              </a:lnSpc>
            </a:pPr>
          </a:p>
        </p:txBody>
      </p:sp>
      <p:grpSp>
        <p:nvGrpSpPr>
          <p:cNvPr name="Group 12" id="12"/>
          <p:cNvGrpSpPr>
            <a:grpSpLocks noChangeAspect="true"/>
          </p:cNvGrpSpPr>
          <p:nvPr/>
        </p:nvGrpSpPr>
        <p:grpSpPr>
          <a:xfrm rot="0">
            <a:off x="186585" y="186589"/>
            <a:ext cx="1684230" cy="1684223"/>
            <a:chOff x="0" y="0"/>
            <a:chExt cx="6350000" cy="6349975"/>
          </a:xfrm>
        </p:grpSpPr>
        <p:sp>
          <p:nvSpPr>
            <p:cNvPr name="Freeform 13" id="1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0" y="0"/>
            <a:ext cx="18288000" cy="10287000"/>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298704"/>
            <a:ext cx="12332426" cy="1112881"/>
            <a:chOff x="0" y="0"/>
            <a:chExt cx="16443235" cy="1483842"/>
          </a:xfrm>
        </p:grpSpPr>
        <p:grpSp>
          <p:nvGrpSpPr>
            <p:cNvPr name="Group 6" id="6"/>
            <p:cNvGrpSpPr/>
            <p:nvPr/>
          </p:nvGrpSpPr>
          <p:grpSpPr>
            <a:xfrm rot="0">
              <a:off x="0" y="1035057"/>
              <a:ext cx="3884892" cy="448785"/>
              <a:chOff x="0" y="0"/>
              <a:chExt cx="1044193" cy="120626"/>
            </a:xfrm>
          </p:grpSpPr>
          <p:sp>
            <p:nvSpPr>
              <p:cNvPr name="Freeform 7" id="7"/>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8" id="8"/>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9" id="9"/>
            <p:cNvSpPr txBox="true"/>
            <p:nvPr/>
          </p:nvSpPr>
          <p:spPr>
            <a:xfrm rot="0">
              <a:off x="0" y="114300"/>
              <a:ext cx="16443235" cy="859028"/>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L’équipe</a:t>
              </a:r>
            </a:p>
          </p:txBody>
        </p:sp>
      </p:grpSp>
      <p:grpSp>
        <p:nvGrpSpPr>
          <p:cNvPr name="Group 10" id="10"/>
          <p:cNvGrpSpPr/>
          <p:nvPr/>
        </p:nvGrpSpPr>
        <p:grpSpPr>
          <a:xfrm rot="0">
            <a:off x="647755" y="2588777"/>
            <a:ext cx="17150057" cy="7496282"/>
            <a:chOff x="0" y="0"/>
            <a:chExt cx="22866743" cy="9995042"/>
          </a:xfrm>
        </p:grpSpPr>
        <p:sp>
          <p:nvSpPr>
            <p:cNvPr name="TextBox 11" id="11"/>
            <p:cNvSpPr txBox="true"/>
            <p:nvPr/>
          </p:nvSpPr>
          <p:spPr>
            <a:xfrm rot="0">
              <a:off x="9346825" y="966097"/>
              <a:ext cx="13519918" cy="8387081"/>
            </a:xfrm>
            <a:prstGeom prst="rect">
              <a:avLst/>
            </a:prstGeom>
          </p:spPr>
          <p:txBody>
            <a:bodyPr anchor="t" rtlCol="false" tIns="0" lIns="0" bIns="0" rIns="0">
              <a:spAutoFit/>
            </a:bodyPr>
            <a:lstStyle/>
            <a:p>
              <a:pPr algn="just">
                <a:lnSpc>
                  <a:spcPts val="2939"/>
                </a:lnSpc>
              </a:pPr>
              <a:r>
                <a:rPr lang="en-US" sz="2099">
                  <a:solidFill>
                    <a:srgbClr val="000000"/>
                  </a:solidFill>
                  <a:latin typeface="Open Sans 1"/>
                  <a:ea typeface="Open Sans 1"/>
                  <a:cs typeface="Open Sans 1"/>
                  <a:sym typeface="Open Sans 1"/>
                </a:rPr>
                <a:t>Une </a:t>
              </a:r>
              <a:r>
                <a:rPr lang="en-US" b="true" sz="2099">
                  <a:solidFill>
                    <a:srgbClr val="000000"/>
                  </a:solidFill>
                  <a:latin typeface="Open Sans 1 Bold"/>
                  <a:ea typeface="Open Sans 1 Bold"/>
                  <a:cs typeface="Open Sans 1 Bold"/>
                  <a:sym typeface="Open Sans 1 Bold"/>
                </a:rPr>
                <a:t>vingtaine de bénévoles</a:t>
              </a:r>
              <a:r>
                <a:rPr lang="en-US" sz="2099">
                  <a:solidFill>
                    <a:srgbClr val="000000"/>
                  </a:solidFill>
                  <a:latin typeface="Open Sans 1"/>
                  <a:ea typeface="Open Sans 1"/>
                  <a:cs typeface="Open Sans 1"/>
                  <a:sym typeface="Open Sans 1"/>
                </a:rPr>
                <a:t> s’est investie durant l’année pour la réussite des missions d’EnVol : </a:t>
              </a:r>
            </a:p>
            <a:p>
              <a:pPr algn="just">
                <a:lnSpc>
                  <a:spcPts val="2939"/>
                </a:lnSpc>
              </a:pPr>
            </a:p>
            <a:p>
              <a:pPr algn="just">
                <a:lnSpc>
                  <a:spcPts val="2939"/>
                </a:lnSpc>
              </a:pPr>
              <a:r>
                <a:rPr lang="en-US" sz="2099">
                  <a:solidFill>
                    <a:srgbClr val="000000"/>
                  </a:solidFill>
                  <a:latin typeface="Open Sans 1"/>
                  <a:ea typeface="Open Sans 1"/>
                  <a:cs typeface="Open Sans 1"/>
                  <a:sym typeface="Open Sans 1"/>
                </a:rPr>
                <a:t>Le Conseil d’Administration </a:t>
              </a:r>
              <a:r>
                <a:rPr lang="en-US" sz="2099">
                  <a:solidFill>
                    <a:srgbClr val="000000"/>
                  </a:solidFill>
                  <a:latin typeface="Open Sans 1"/>
                  <a:ea typeface="Open Sans 1"/>
                  <a:cs typeface="Open Sans 1"/>
                  <a:sym typeface="Open Sans 1"/>
                </a:rPr>
                <a:t>gère l’association et fixe les orientations.</a:t>
              </a:r>
            </a:p>
            <a:p>
              <a:pPr algn="just">
                <a:lnSpc>
                  <a:spcPts val="2939"/>
                </a:lnSpc>
              </a:pPr>
            </a:p>
            <a:p>
              <a:pPr algn="just">
                <a:lnSpc>
                  <a:spcPts val="2939"/>
                </a:lnSpc>
              </a:pPr>
              <a:r>
                <a:rPr lang="en-US" sz="2099">
                  <a:solidFill>
                    <a:srgbClr val="000000"/>
                  </a:solidFill>
                  <a:latin typeface="Open Sans 1"/>
                  <a:ea typeface="Open Sans 1"/>
                  <a:cs typeface="Open Sans 1"/>
                  <a:sym typeface="Open Sans 1"/>
                </a:rPr>
                <a:t>D’autres apportent leurs </a:t>
              </a:r>
              <a:r>
                <a:rPr lang="en-US" b="true" sz="2099">
                  <a:solidFill>
                    <a:srgbClr val="000000"/>
                  </a:solidFill>
                  <a:latin typeface="Open Sans 1 Bold"/>
                  <a:ea typeface="Open Sans 1 Bold"/>
                  <a:cs typeface="Open Sans 1 Bold"/>
                  <a:sym typeface="Open Sans 1 Bold"/>
                </a:rPr>
                <a:t>compétences en pédagogie</a:t>
              </a:r>
              <a:r>
                <a:rPr lang="en-US" sz="2099">
                  <a:solidFill>
                    <a:srgbClr val="000000"/>
                  </a:solidFill>
                  <a:latin typeface="Open Sans 1"/>
                  <a:ea typeface="Open Sans 1"/>
                  <a:cs typeface="Open Sans 1"/>
                  <a:sym typeface="Open Sans 1"/>
                </a:rPr>
                <a:t> en intervenant sur les ateliers en soutien du formateur salarié, </a:t>
              </a:r>
            </a:p>
            <a:p>
              <a:pPr algn="just">
                <a:lnSpc>
                  <a:spcPts val="2939"/>
                </a:lnSpc>
              </a:pPr>
            </a:p>
            <a:p>
              <a:pPr algn="just">
                <a:lnSpc>
                  <a:spcPts val="2939"/>
                </a:lnSpc>
              </a:pPr>
              <a:r>
                <a:rPr lang="en-US" sz="2099">
                  <a:solidFill>
                    <a:srgbClr val="000000"/>
                  </a:solidFill>
                  <a:latin typeface="Open Sans 1"/>
                  <a:ea typeface="Open Sans 1"/>
                  <a:cs typeface="Open Sans 1"/>
                  <a:sym typeface="Open Sans 1"/>
                </a:rPr>
                <a:t>Certains bénévoles s’investissent également autour de la </a:t>
              </a:r>
              <a:r>
                <a:rPr lang="en-US" b="true" sz="2099">
                  <a:solidFill>
                    <a:srgbClr val="000000"/>
                  </a:solidFill>
                  <a:latin typeface="Open Sans 1 Bold"/>
                  <a:ea typeface="Open Sans 1 Bold"/>
                  <a:cs typeface="Open Sans 1 Bold"/>
                  <a:sym typeface="Open Sans 1 Bold"/>
                </a:rPr>
                <a:t>communication d’EnVol, sensibilisation, information et développement des réseaux partenaires de l’association, actions spécifiques. </a:t>
              </a:r>
            </a:p>
            <a:p>
              <a:pPr algn="just">
                <a:lnSpc>
                  <a:spcPts val="2939"/>
                </a:lnSpc>
              </a:pPr>
            </a:p>
            <a:p>
              <a:pPr algn="just">
                <a:lnSpc>
                  <a:spcPts val="2939"/>
                </a:lnSpc>
              </a:pPr>
              <a:r>
                <a:rPr lang="en-US" sz="2099">
                  <a:solidFill>
                    <a:srgbClr val="000000"/>
                  </a:solidFill>
                  <a:latin typeface="Open Sans 1"/>
                  <a:ea typeface="Open Sans 1"/>
                  <a:cs typeface="Open Sans 1"/>
                  <a:sym typeface="Open Sans 1"/>
                </a:rPr>
                <a:t>D’autres bénévoles assurent un </a:t>
              </a:r>
              <a:r>
                <a:rPr lang="en-US" b="true" sz="2099">
                  <a:solidFill>
                    <a:srgbClr val="000000"/>
                  </a:solidFill>
                  <a:latin typeface="Open Sans 1 Bold"/>
                  <a:ea typeface="Open Sans 1 Bold"/>
                  <a:cs typeface="Open Sans 1 Bold"/>
                  <a:sym typeface="Open Sans 1 Bold"/>
                </a:rPr>
                <a:t>accompagnement plus spécifique</a:t>
              </a:r>
              <a:r>
                <a:rPr lang="en-US" sz="2099">
                  <a:solidFill>
                    <a:srgbClr val="000000"/>
                  </a:solidFill>
                  <a:latin typeface="Open Sans 1"/>
                  <a:ea typeface="Open Sans 1"/>
                  <a:cs typeface="Open Sans 1"/>
                  <a:sym typeface="Open Sans 1"/>
                </a:rPr>
                <a:t> comme le transport, l’écoute bienveillante, le lien social, …</a:t>
              </a:r>
            </a:p>
            <a:p>
              <a:pPr algn="just">
                <a:lnSpc>
                  <a:spcPts val="2939"/>
                </a:lnSpc>
              </a:pPr>
            </a:p>
            <a:p>
              <a:pPr algn="just">
                <a:lnSpc>
                  <a:spcPts val="2939"/>
                </a:lnSpc>
              </a:pPr>
              <a:r>
                <a:rPr lang="en-US" b="true" sz="2099">
                  <a:solidFill>
                    <a:srgbClr val="000000"/>
                  </a:solidFill>
                  <a:latin typeface="Open Sans 1 Bold"/>
                  <a:ea typeface="Open Sans 1 Bold"/>
                  <a:cs typeface="Open Sans 1 Bold"/>
                  <a:sym typeface="Open Sans 1 Bold"/>
                </a:rPr>
                <a:t>Plus de 1 000 </a:t>
              </a:r>
              <a:r>
                <a:rPr lang="en-US" b="true" sz="2099">
                  <a:solidFill>
                    <a:srgbClr val="000000"/>
                  </a:solidFill>
                  <a:latin typeface="Open Sans 1 Bold"/>
                  <a:ea typeface="Open Sans 1 Bold"/>
                  <a:cs typeface="Open Sans 1 Bold"/>
                  <a:sym typeface="Open Sans 1 Bold"/>
                </a:rPr>
                <a:t>heures ont été assurées par l’ensemble des bénévoles : 20% sur la vie de l’association et 80% en accompagnement.</a:t>
              </a:r>
            </a:p>
          </p:txBody>
        </p:sp>
        <p:sp>
          <p:nvSpPr>
            <p:cNvPr name="TextBox 12" id="12"/>
            <p:cNvSpPr txBox="true"/>
            <p:nvPr/>
          </p:nvSpPr>
          <p:spPr>
            <a:xfrm rot="0">
              <a:off x="0" y="-85725"/>
              <a:ext cx="9045227" cy="10080767"/>
            </a:xfrm>
            <a:prstGeom prst="rect">
              <a:avLst/>
            </a:prstGeom>
          </p:spPr>
          <p:txBody>
            <a:bodyPr anchor="t" rtlCol="false" tIns="0" lIns="0" bIns="0" rIns="0">
              <a:spAutoFit/>
            </a:bodyPr>
            <a:lstStyle/>
            <a:p>
              <a:pPr algn="just">
                <a:lnSpc>
                  <a:spcPts val="2874"/>
                </a:lnSpc>
              </a:pPr>
              <a:r>
                <a:rPr lang="en-US" b="true" sz="1808">
                  <a:solidFill>
                    <a:srgbClr val="000000"/>
                  </a:solidFill>
                  <a:latin typeface="Poppins Bold"/>
                  <a:ea typeface="Poppins Bold"/>
                  <a:cs typeface="Poppins Bold"/>
                  <a:sym typeface="Poppins Bold"/>
                </a:rPr>
                <a:t>P</a:t>
              </a:r>
              <a:r>
                <a:rPr lang="en-US" b="true" sz="1808">
                  <a:solidFill>
                    <a:srgbClr val="000000"/>
                  </a:solidFill>
                  <a:latin typeface="Poppins Bold"/>
                  <a:ea typeface="Poppins Bold"/>
                  <a:cs typeface="Poppins Bold"/>
                  <a:sym typeface="Poppins Bold"/>
                </a:rPr>
                <a:t>ôle de direction :</a:t>
              </a:r>
            </a:p>
            <a:p>
              <a:pPr algn="just">
                <a:lnSpc>
                  <a:spcPts val="2874"/>
                </a:lnSpc>
              </a:pPr>
              <a:r>
                <a:rPr lang="en-US" sz="1808">
                  <a:solidFill>
                    <a:srgbClr val="000000"/>
                  </a:solidFill>
                  <a:latin typeface="Poppins"/>
                  <a:ea typeface="Poppins"/>
                  <a:cs typeface="Poppins"/>
                  <a:sym typeface="Poppins"/>
                </a:rPr>
                <a:t>Olivier (directeur et responsable pédagogique)</a:t>
              </a:r>
            </a:p>
            <a:p>
              <a:pPr algn="just">
                <a:lnSpc>
                  <a:spcPts val="2874"/>
                </a:lnSpc>
              </a:pPr>
              <a:r>
                <a:rPr lang="en-US" sz="1808">
                  <a:solidFill>
                    <a:srgbClr val="000000"/>
                  </a:solidFill>
                  <a:latin typeface="Poppins"/>
                  <a:ea typeface="Poppins"/>
                  <a:cs typeface="Poppins"/>
                  <a:sym typeface="Poppins"/>
                </a:rPr>
                <a:t>Sophie (directrice adjointe)</a:t>
              </a:r>
            </a:p>
            <a:p>
              <a:pPr algn="just">
                <a:lnSpc>
                  <a:spcPts val="2874"/>
                </a:lnSpc>
              </a:pPr>
            </a:p>
            <a:p>
              <a:pPr algn="just">
                <a:lnSpc>
                  <a:spcPts val="2874"/>
                </a:lnSpc>
              </a:pPr>
              <a:r>
                <a:rPr lang="en-US" b="true" sz="1808">
                  <a:solidFill>
                    <a:srgbClr val="000000"/>
                  </a:solidFill>
                  <a:latin typeface="Poppins Bold"/>
                  <a:ea typeface="Poppins Bold"/>
                  <a:cs typeface="Poppins Bold"/>
                  <a:sym typeface="Poppins Bold"/>
                </a:rPr>
                <a:t>Pôle administratif :</a:t>
              </a:r>
            </a:p>
            <a:p>
              <a:pPr algn="just">
                <a:lnSpc>
                  <a:spcPts val="2874"/>
                </a:lnSpc>
              </a:pPr>
              <a:r>
                <a:rPr lang="en-US" sz="1808">
                  <a:solidFill>
                    <a:srgbClr val="000000"/>
                  </a:solidFill>
                  <a:latin typeface="Poppins"/>
                  <a:ea typeface="Poppins"/>
                  <a:cs typeface="Poppins"/>
                  <a:sym typeface="Poppins"/>
                </a:rPr>
                <a:t>Aude (chargée de gestion des formations)</a:t>
              </a:r>
            </a:p>
            <a:p>
              <a:pPr algn="just">
                <a:lnSpc>
                  <a:spcPts val="2874"/>
                </a:lnSpc>
              </a:pPr>
              <a:r>
                <a:rPr lang="en-US" sz="1808">
                  <a:solidFill>
                    <a:srgbClr val="000000"/>
                  </a:solidFill>
                  <a:latin typeface="Poppins"/>
                  <a:ea typeface="Poppins"/>
                  <a:cs typeface="Poppins"/>
                  <a:sym typeface="Poppins"/>
                </a:rPr>
                <a:t>Caroline (comptable)</a:t>
              </a:r>
            </a:p>
            <a:p>
              <a:pPr algn="just">
                <a:lnSpc>
                  <a:spcPts val="2874"/>
                </a:lnSpc>
              </a:pPr>
            </a:p>
            <a:p>
              <a:pPr algn="just">
                <a:lnSpc>
                  <a:spcPts val="2874"/>
                </a:lnSpc>
              </a:pPr>
              <a:r>
                <a:rPr lang="en-US" b="true" sz="1808">
                  <a:solidFill>
                    <a:srgbClr val="000000"/>
                  </a:solidFill>
                  <a:latin typeface="Poppins Bold"/>
                  <a:ea typeface="Poppins Bold"/>
                  <a:cs typeface="Poppins Bold"/>
                  <a:sym typeface="Poppins Bold"/>
                </a:rPr>
                <a:t>Equipe de formatrices permanentes et vacataires :</a:t>
              </a:r>
            </a:p>
            <a:p>
              <a:pPr algn="just">
                <a:lnSpc>
                  <a:spcPts val="2874"/>
                </a:lnSpc>
              </a:pPr>
              <a:r>
                <a:rPr lang="en-US" sz="1808">
                  <a:solidFill>
                    <a:srgbClr val="000000"/>
                  </a:solidFill>
                  <a:latin typeface="Poppins"/>
                  <a:ea typeface="Poppins"/>
                  <a:cs typeface="Poppins"/>
                  <a:sym typeface="Poppins"/>
                </a:rPr>
                <a:t>Dagmara</a:t>
              </a:r>
            </a:p>
            <a:p>
              <a:pPr algn="just">
                <a:lnSpc>
                  <a:spcPts val="2874"/>
                </a:lnSpc>
              </a:pPr>
              <a:r>
                <a:rPr lang="en-US" sz="1808">
                  <a:solidFill>
                    <a:srgbClr val="000000"/>
                  </a:solidFill>
                  <a:latin typeface="Poppins"/>
                  <a:ea typeface="Poppins"/>
                  <a:cs typeface="Poppins"/>
                  <a:sym typeface="Poppins"/>
                </a:rPr>
                <a:t>Jessica</a:t>
              </a:r>
            </a:p>
            <a:p>
              <a:pPr algn="just">
                <a:lnSpc>
                  <a:spcPts val="2874"/>
                </a:lnSpc>
              </a:pPr>
              <a:r>
                <a:rPr lang="en-US" sz="1808">
                  <a:solidFill>
                    <a:srgbClr val="000000"/>
                  </a:solidFill>
                  <a:latin typeface="Poppins"/>
                  <a:ea typeface="Poppins"/>
                  <a:cs typeface="Poppins"/>
                  <a:sym typeface="Poppins"/>
                </a:rPr>
                <a:t>Géraldine</a:t>
              </a:r>
            </a:p>
            <a:p>
              <a:pPr algn="just">
                <a:lnSpc>
                  <a:spcPts val="2874"/>
                </a:lnSpc>
              </a:pPr>
              <a:r>
                <a:rPr lang="en-US" sz="1808">
                  <a:solidFill>
                    <a:srgbClr val="000000"/>
                  </a:solidFill>
                  <a:latin typeface="Poppins"/>
                  <a:ea typeface="Poppins"/>
                  <a:cs typeface="Poppins"/>
                  <a:sym typeface="Poppins"/>
                </a:rPr>
                <a:t>Mélanie (Facilitatrice Tiers-Lieu du projet 739)</a:t>
              </a:r>
            </a:p>
            <a:p>
              <a:pPr algn="just">
                <a:lnSpc>
                  <a:spcPts val="2874"/>
                </a:lnSpc>
              </a:pPr>
              <a:r>
                <a:rPr lang="en-US" sz="1808">
                  <a:solidFill>
                    <a:srgbClr val="000000"/>
                  </a:solidFill>
                  <a:latin typeface="Poppins"/>
                  <a:ea typeface="Poppins"/>
                  <a:cs typeface="Poppins"/>
                  <a:sym typeface="Poppins"/>
                </a:rPr>
                <a:t>Marie-Claude (référente Handicap et V.A.E)</a:t>
              </a:r>
            </a:p>
            <a:p>
              <a:pPr algn="just">
                <a:lnSpc>
                  <a:spcPts val="2874"/>
                </a:lnSpc>
              </a:pPr>
              <a:r>
                <a:rPr lang="en-US" sz="1808">
                  <a:solidFill>
                    <a:srgbClr val="000000"/>
                  </a:solidFill>
                  <a:latin typeface="Poppins"/>
                  <a:ea typeface="Poppins"/>
                  <a:cs typeface="Poppins"/>
                  <a:sym typeface="Poppins"/>
                </a:rPr>
                <a:t>Sylvie</a:t>
              </a:r>
            </a:p>
            <a:p>
              <a:pPr algn="just">
                <a:lnSpc>
                  <a:spcPts val="2874"/>
                </a:lnSpc>
              </a:pPr>
            </a:p>
            <a:p>
              <a:pPr algn="just">
                <a:lnSpc>
                  <a:spcPts val="2874"/>
                </a:lnSpc>
              </a:pPr>
              <a:r>
                <a:rPr lang="en-US" b="true" sz="1808">
                  <a:solidFill>
                    <a:srgbClr val="000000"/>
                  </a:solidFill>
                  <a:latin typeface="Poppins Bold"/>
                  <a:ea typeface="Poppins Bold"/>
                  <a:cs typeface="Poppins Bold"/>
                  <a:sym typeface="Poppins Bold"/>
                </a:rPr>
                <a:t>Conseillère numérique</a:t>
              </a:r>
              <a:r>
                <a:rPr lang="en-US" sz="1808">
                  <a:solidFill>
                    <a:srgbClr val="000000"/>
                  </a:solidFill>
                  <a:latin typeface="Poppins"/>
                  <a:ea typeface="Poppins"/>
                  <a:cs typeface="Poppins"/>
                  <a:sym typeface="Poppins"/>
                </a:rPr>
                <a:t>, Éléonore.</a:t>
              </a:r>
            </a:p>
            <a:p>
              <a:pPr algn="just">
                <a:lnSpc>
                  <a:spcPts val="2874"/>
                </a:lnSpc>
              </a:pPr>
            </a:p>
            <a:p>
              <a:pPr algn="just">
                <a:lnSpc>
                  <a:spcPts val="2874"/>
                </a:lnSpc>
              </a:pPr>
              <a:r>
                <a:rPr lang="en-US" b="true" sz="1808">
                  <a:solidFill>
                    <a:srgbClr val="000000"/>
                  </a:solidFill>
                  <a:latin typeface="Poppins Bold"/>
                  <a:ea typeface="Poppins Bold"/>
                  <a:cs typeface="Poppins Bold"/>
                  <a:sym typeface="Poppins Bold"/>
                </a:rPr>
                <a:t>Informaticien, DPO et webmaster</a:t>
              </a:r>
              <a:r>
                <a:rPr lang="en-US" sz="1808">
                  <a:solidFill>
                    <a:srgbClr val="000000"/>
                  </a:solidFill>
                  <a:latin typeface="Poppins"/>
                  <a:ea typeface="Poppins"/>
                  <a:cs typeface="Poppins"/>
                  <a:sym typeface="Poppins"/>
                </a:rPr>
                <a:t>, Johan.</a:t>
              </a:r>
            </a:p>
            <a:p>
              <a:pPr algn="just">
                <a:lnSpc>
                  <a:spcPts val="2874"/>
                </a:lnSpc>
              </a:pPr>
            </a:p>
            <a:p>
              <a:pPr algn="just">
                <a:lnSpc>
                  <a:spcPts val="2874"/>
                </a:lnSpc>
                <a:spcBef>
                  <a:spcPct val="0"/>
                </a:spcBef>
              </a:pPr>
              <a:r>
                <a:rPr lang="en-US" b="true" sz="1808">
                  <a:solidFill>
                    <a:srgbClr val="000000"/>
                  </a:solidFill>
                  <a:latin typeface="Poppins Bold"/>
                  <a:ea typeface="Poppins Bold"/>
                  <a:cs typeface="Poppins Bold"/>
                  <a:sym typeface="Poppins Bold"/>
                </a:rPr>
                <a:t>Chargée d’entretien</a:t>
              </a:r>
              <a:r>
                <a:rPr lang="en-US" sz="1808">
                  <a:solidFill>
                    <a:srgbClr val="000000"/>
                  </a:solidFill>
                  <a:latin typeface="Poppins"/>
                  <a:ea typeface="Poppins"/>
                  <a:cs typeface="Poppins"/>
                  <a:sym typeface="Poppins"/>
                </a:rPr>
                <a:t>, Marie-Renée.</a:t>
              </a:r>
            </a:p>
          </p:txBody>
        </p:sp>
      </p:grpSp>
      <p:sp>
        <p:nvSpPr>
          <p:cNvPr name="Freeform 13" id="13"/>
          <p:cNvSpPr/>
          <p:nvPr/>
        </p:nvSpPr>
        <p:spPr>
          <a:xfrm flipH="false" flipV="false" rot="0">
            <a:off x="13777674" y="186589"/>
            <a:ext cx="4020138" cy="3015103"/>
          </a:xfrm>
          <a:custGeom>
            <a:avLst/>
            <a:gdLst/>
            <a:ahLst/>
            <a:cxnLst/>
            <a:rect r="r" b="b" t="t" l="l"/>
            <a:pathLst>
              <a:path h="3015103" w="4020138">
                <a:moveTo>
                  <a:pt x="0" y="0"/>
                </a:moveTo>
                <a:lnTo>
                  <a:pt x="4020138" y="0"/>
                </a:lnTo>
                <a:lnTo>
                  <a:pt x="4020138" y="3015103"/>
                </a:lnTo>
                <a:lnTo>
                  <a:pt x="0" y="3015103"/>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298704"/>
            <a:ext cx="12332426" cy="1112881"/>
            <a:chOff x="0" y="0"/>
            <a:chExt cx="16443235" cy="1483842"/>
          </a:xfrm>
        </p:grpSpPr>
        <p:grpSp>
          <p:nvGrpSpPr>
            <p:cNvPr name="Group 6" id="6"/>
            <p:cNvGrpSpPr/>
            <p:nvPr/>
          </p:nvGrpSpPr>
          <p:grpSpPr>
            <a:xfrm rot="0">
              <a:off x="0" y="1035057"/>
              <a:ext cx="3884892" cy="448785"/>
              <a:chOff x="0" y="0"/>
              <a:chExt cx="1044193" cy="120626"/>
            </a:xfrm>
          </p:grpSpPr>
          <p:sp>
            <p:nvSpPr>
              <p:cNvPr name="Freeform 7" id="7"/>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8" id="8"/>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9" id="9"/>
            <p:cNvSpPr txBox="true"/>
            <p:nvPr/>
          </p:nvSpPr>
          <p:spPr>
            <a:xfrm rot="0">
              <a:off x="0" y="114300"/>
              <a:ext cx="16443235" cy="859028"/>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L’équipe</a:t>
              </a:r>
            </a:p>
          </p:txBody>
        </p:sp>
      </p:grpSp>
      <p:sp>
        <p:nvSpPr>
          <p:cNvPr name="Freeform 10" id="10"/>
          <p:cNvSpPr/>
          <p:nvPr/>
        </p:nvSpPr>
        <p:spPr>
          <a:xfrm flipH="false" flipV="false" rot="0">
            <a:off x="14073564" y="527317"/>
            <a:ext cx="2915392" cy="2686989"/>
          </a:xfrm>
          <a:custGeom>
            <a:avLst/>
            <a:gdLst/>
            <a:ahLst/>
            <a:cxnLst/>
            <a:rect r="r" b="b" t="t" l="l"/>
            <a:pathLst>
              <a:path h="2686989" w="2915392">
                <a:moveTo>
                  <a:pt x="0" y="0"/>
                </a:moveTo>
                <a:lnTo>
                  <a:pt x="2915392" y="0"/>
                </a:lnTo>
                <a:lnTo>
                  <a:pt x="2915392" y="2686989"/>
                </a:lnTo>
                <a:lnTo>
                  <a:pt x="0" y="2686989"/>
                </a:lnTo>
                <a:lnTo>
                  <a:pt x="0" y="0"/>
                </a:lnTo>
                <a:close/>
              </a:path>
            </a:pathLst>
          </a:custGeom>
          <a:blipFill>
            <a:blip r:embed="rId5"/>
            <a:stretch>
              <a:fillRect l="0" t="0" r="-1731" b="-47172"/>
            </a:stretch>
          </a:blipFill>
        </p:spPr>
      </p:sp>
      <p:sp>
        <p:nvSpPr>
          <p:cNvPr name="TextBox 11" id="11"/>
          <p:cNvSpPr txBox="true"/>
          <p:nvPr/>
        </p:nvSpPr>
        <p:spPr>
          <a:xfrm rot="0">
            <a:off x="1870815" y="2000282"/>
            <a:ext cx="10962829" cy="934722"/>
          </a:xfrm>
          <a:prstGeom prst="rect">
            <a:avLst/>
          </a:prstGeom>
        </p:spPr>
        <p:txBody>
          <a:bodyPr anchor="t" rtlCol="false" tIns="0" lIns="0" bIns="0" rIns="0">
            <a:spAutoFit/>
          </a:bodyPr>
          <a:lstStyle/>
          <a:p>
            <a:pPr algn="ctr">
              <a:lnSpc>
                <a:spcPts val="7279"/>
              </a:lnSpc>
              <a:spcBef>
                <a:spcPct val="0"/>
              </a:spcBef>
            </a:pPr>
            <a:r>
              <a:rPr lang="en-US" b="true" sz="5199">
                <a:solidFill>
                  <a:srgbClr val="435966"/>
                </a:solidFill>
                <a:latin typeface="Poppins Medium"/>
                <a:ea typeface="Poppins Medium"/>
                <a:cs typeface="Poppins Medium"/>
                <a:sym typeface="Poppins Medium"/>
              </a:rPr>
              <a:t>Témoignage de Lucien, bénévole</a:t>
            </a:r>
          </a:p>
        </p:txBody>
      </p:sp>
      <p:sp>
        <p:nvSpPr>
          <p:cNvPr name="TextBox 12" id="12"/>
          <p:cNvSpPr txBox="true"/>
          <p:nvPr/>
        </p:nvSpPr>
        <p:spPr>
          <a:xfrm rot="0">
            <a:off x="817831" y="3609426"/>
            <a:ext cx="16870852" cy="5387411"/>
          </a:xfrm>
          <a:prstGeom prst="rect">
            <a:avLst/>
          </a:prstGeom>
        </p:spPr>
        <p:txBody>
          <a:bodyPr anchor="t" rtlCol="false" tIns="0" lIns="0" bIns="0" rIns="0">
            <a:spAutoFit/>
          </a:bodyPr>
          <a:lstStyle/>
          <a:p>
            <a:pPr algn="just">
              <a:lnSpc>
                <a:spcPts val="3075"/>
              </a:lnSpc>
              <a:spcBef>
                <a:spcPct val="0"/>
              </a:spcBef>
            </a:pPr>
            <a:r>
              <a:rPr lang="en-US" b="true" sz="2197">
                <a:solidFill>
                  <a:srgbClr val="435966"/>
                </a:solidFill>
                <a:latin typeface="Poppins Medium"/>
                <a:ea typeface="Poppins Medium"/>
                <a:cs typeface="Poppins Medium"/>
                <a:sym typeface="Poppins Medium"/>
              </a:rPr>
              <a:t>Je suis bénévole à Envol depuis 8 ans. L’envie d’être encore utile, de garder du lien social et d’avoir des contacts m’a incité à faire cette démarche. Aujourd’hui je me réjouis de l’avoir faite.</a:t>
            </a:r>
          </a:p>
          <a:p>
            <a:pPr algn="just">
              <a:lnSpc>
                <a:spcPts val="3075"/>
              </a:lnSpc>
              <a:spcBef>
                <a:spcPct val="0"/>
              </a:spcBef>
            </a:pPr>
          </a:p>
          <a:p>
            <a:pPr algn="just">
              <a:lnSpc>
                <a:spcPts val="3075"/>
              </a:lnSpc>
              <a:spcBef>
                <a:spcPct val="0"/>
              </a:spcBef>
            </a:pPr>
            <a:r>
              <a:rPr lang="en-US" b="true" sz="2197">
                <a:solidFill>
                  <a:srgbClr val="435966"/>
                </a:solidFill>
                <a:latin typeface="Poppins Medium"/>
                <a:ea typeface="Poppins Medium"/>
                <a:cs typeface="Poppins Medium"/>
                <a:sym typeface="Poppins Medium"/>
              </a:rPr>
              <a:t>A travers le FLE j’ai découvert des cultures différentes et établi des contacts très enrichissants. Si les gens de l’Europe de l’est sont souvent fermés et mettent du temps à s’ouvrir, les africains et surtout ceux du sud est de l’Afrique, malgré leurs galères, sont ouverts d’emblée et très souriants. Leurs approches du Français sont aussi différentes. Si les premiers sont plus à l’aise pour lire et écrire que pour parler, c’est exactement l’inverse pour les seconds. Tout cela rend le travail de formateur très intéressant.</a:t>
            </a:r>
          </a:p>
          <a:p>
            <a:pPr algn="just">
              <a:lnSpc>
                <a:spcPts val="3075"/>
              </a:lnSpc>
              <a:spcBef>
                <a:spcPct val="0"/>
              </a:spcBef>
            </a:pPr>
          </a:p>
          <a:p>
            <a:pPr algn="just">
              <a:lnSpc>
                <a:spcPts val="3075"/>
              </a:lnSpc>
              <a:spcBef>
                <a:spcPct val="0"/>
              </a:spcBef>
            </a:pPr>
            <a:r>
              <a:rPr lang="en-US" b="true" sz="2197">
                <a:solidFill>
                  <a:srgbClr val="435966"/>
                </a:solidFill>
                <a:latin typeface="Poppins Medium"/>
                <a:ea typeface="Poppins Medium"/>
                <a:cs typeface="Poppins Medium"/>
                <a:sym typeface="Poppins Medium"/>
              </a:rPr>
              <a:t>Par ailleurs, j’ai apprécié l’accueil, la gentillesse, la bienveillance du personnel d’Envol et de tous les bénévoles. Je remercie tout spécialement Sylvie, la formatrice qui m’a fait découvrir « le métier », toujours prête à donner un coup de main et Sophie, la directrice adjointe, rayon de soleil à l’entrée d’Envol avec toujours le sourire et un mot d’humour.</a:t>
            </a:r>
          </a:p>
          <a:p>
            <a:pPr algn="just">
              <a:lnSpc>
                <a:spcPts val="3075"/>
              </a:lnSpc>
              <a:spcBef>
                <a:spcPct val="0"/>
              </a:spcBef>
            </a:pPr>
          </a:p>
          <a:p>
            <a:pPr algn="just">
              <a:lnSpc>
                <a:spcPts val="3075"/>
              </a:lnSpc>
              <a:spcBef>
                <a:spcPct val="0"/>
              </a:spcBef>
            </a:pPr>
            <a:r>
              <a:rPr lang="en-US" b="true" sz="2197">
                <a:solidFill>
                  <a:srgbClr val="435966"/>
                </a:solidFill>
                <a:latin typeface="Poppins Medium"/>
                <a:ea typeface="Poppins Medium"/>
                <a:cs typeface="Poppins Medium"/>
                <a:sym typeface="Poppins Medium"/>
              </a:rPr>
              <a:t>Si vous connaissez des personnes qui s’ennuient et qui veulent se rendre utiles, je suis persuadé qu’elles seront les bienvenues à Envol.</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73248" y="4445094"/>
            <a:ext cx="698406" cy="698406"/>
          </a:xfrm>
          <a:custGeom>
            <a:avLst/>
            <a:gdLst/>
            <a:ahLst/>
            <a:cxnLst/>
            <a:rect r="r" b="b" t="t" l="l"/>
            <a:pathLst>
              <a:path h="698406" w="698406">
                <a:moveTo>
                  <a:pt x="0" y="0"/>
                </a:moveTo>
                <a:lnTo>
                  <a:pt x="698406" y="0"/>
                </a:lnTo>
                <a:lnTo>
                  <a:pt x="698406" y="698406"/>
                </a:lnTo>
                <a:lnTo>
                  <a:pt x="0" y="698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a:grpSpLocks noChangeAspect="true"/>
          </p:cNvGrpSpPr>
          <p:nvPr/>
        </p:nvGrpSpPr>
        <p:grpSpPr>
          <a:xfrm rot="0">
            <a:off x="186585" y="186589"/>
            <a:ext cx="1684230" cy="168422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nvGrpSpPr>
          <p:cNvPr name="Group 6" id="6"/>
          <p:cNvGrpSpPr/>
          <p:nvPr/>
        </p:nvGrpSpPr>
        <p:grpSpPr>
          <a:xfrm rot="0">
            <a:off x="3087044" y="298704"/>
            <a:ext cx="12332426" cy="1112881"/>
            <a:chOff x="0" y="0"/>
            <a:chExt cx="16443235" cy="1483842"/>
          </a:xfrm>
        </p:grpSpPr>
        <p:grpSp>
          <p:nvGrpSpPr>
            <p:cNvPr name="Group 7" id="7"/>
            <p:cNvGrpSpPr/>
            <p:nvPr/>
          </p:nvGrpSpPr>
          <p:grpSpPr>
            <a:xfrm rot="0">
              <a:off x="0" y="1035057"/>
              <a:ext cx="3884892" cy="448785"/>
              <a:chOff x="0" y="0"/>
              <a:chExt cx="1044193" cy="120626"/>
            </a:xfrm>
          </p:grpSpPr>
          <p:sp>
            <p:nvSpPr>
              <p:cNvPr name="Freeform 8" id="8"/>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9" id="9"/>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10" id="10"/>
            <p:cNvSpPr txBox="true"/>
            <p:nvPr/>
          </p:nvSpPr>
          <p:spPr>
            <a:xfrm rot="0">
              <a:off x="0" y="114300"/>
              <a:ext cx="16443235" cy="859028"/>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Les apprenants</a:t>
              </a:r>
            </a:p>
          </p:txBody>
        </p:sp>
      </p:grpSp>
      <p:grpSp>
        <p:nvGrpSpPr>
          <p:cNvPr name="Group 11" id="11"/>
          <p:cNvGrpSpPr/>
          <p:nvPr/>
        </p:nvGrpSpPr>
        <p:grpSpPr>
          <a:xfrm rot="0">
            <a:off x="2315859" y="1555363"/>
            <a:ext cx="915323" cy="80965"/>
            <a:chOff x="0" y="0"/>
            <a:chExt cx="241073" cy="21324"/>
          </a:xfrm>
        </p:grpSpPr>
        <p:sp>
          <p:nvSpPr>
            <p:cNvPr name="Freeform 12" id="12"/>
            <p:cNvSpPr/>
            <p:nvPr/>
          </p:nvSpPr>
          <p:spPr>
            <a:xfrm flipH="false" flipV="false" rot="0">
              <a:off x="0" y="0"/>
              <a:ext cx="241073" cy="21324"/>
            </a:xfrm>
            <a:custGeom>
              <a:avLst/>
              <a:gdLst/>
              <a:ahLst/>
              <a:cxnLst/>
              <a:rect r="r" b="b" t="t" l="l"/>
              <a:pathLst>
                <a:path h="21324" w="241073">
                  <a:moveTo>
                    <a:pt x="0" y="0"/>
                  </a:moveTo>
                  <a:lnTo>
                    <a:pt x="241073" y="0"/>
                  </a:lnTo>
                  <a:lnTo>
                    <a:pt x="241073" y="21324"/>
                  </a:lnTo>
                  <a:lnTo>
                    <a:pt x="0" y="21324"/>
                  </a:lnTo>
                  <a:close/>
                </a:path>
              </a:pathLst>
            </a:custGeom>
            <a:solidFill>
              <a:srgbClr val="C8BAA5"/>
            </a:solidFill>
          </p:spPr>
        </p:sp>
        <p:sp>
          <p:nvSpPr>
            <p:cNvPr name="TextBox 13" id="13"/>
            <p:cNvSpPr txBox="true"/>
            <p:nvPr/>
          </p:nvSpPr>
          <p:spPr>
            <a:xfrm>
              <a:off x="0" y="-85725"/>
              <a:ext cx="241073" cy="107049"/>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5401820" y="4889618"/>
            <a:ext cx="13993576" cy="6382058"/>
            <a:chOff x="0" y="0"/>
            <a:chExt cx="18658102" cy="8509411"/>
          </a:xfrm>
        </p:grpSpPr>
        <p:sp>
          <p:nvSpPr>
            <p:cNvPr name="Freeform 15" id="15"/>
            <p:cNvSpPr/>
            <p:nvPr/>
          </p:nvSpPr>
          <p:spPr>
            <a:xfrm flipH="false" flipV="false" rot="-5400000">
              <a:off x="14639659" y="4490967"/>
              <a:ext cx="4018443" cy="4018443"/>
            </a:xfrm>
            <a:custGeom>
              <a:avLst/>
              <a:gdLst/>
              <a:ahLst/>
              <a:cxnLst/>
              <a:rect r="r" b="b" t="t" l="l"/>
              <a:pathLst>
                <a:path h="4018443" w="4018443">
                  <a:moveTo>
                    <a:pt x="0" y="0"/>
                  </a:moveTo>
                  <a:lnTo>
                    <a:pt x="4018443" y="0"/>
                  </a:lnTo>
                  <a:lnTo>
                    <a:pt x="4018443" y="4018444"/>
                  </a:lnTo>
                  <a:lnTo>
                    <a:pt x="0" y="4018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0" y="0"/>
              <a:ext cx="18502783" cy="7322346"/>
            </a:xfrm>
            <a:custGeom>
              <a:avLst/>
              <a:gdLst/>
              <a:ahLst/>
              <a:cxnLst/>
              <a:rect r="r" b="b" t="t" l="l"/>
              <a:pathLst>
                <a:path h="7322346" w="18502783">
                  <a:moveTo>
                    <a:pt x="0" y="0"/>
                  </a:moveTo>
                  <a:lnTo>
                    <a:pt x="18502783" y="0"/>
                  </a:lnTo>
                  <a:lnTo>
                    <a:pt x="18502783" y="7322346"/>
                  </a:lnTo>
                  <a:lnTo>
                    <a:pt x="0" y="7322346"/>
                  </a:lnTo>
                  <a:lnTo>
                    <a:pt x="0" y="0"/>
                  </a:lnTo>
                  <a:close/>
                </a:path>
              </a:pathLst>
            </a:custGeom>
            <a:blipFill>
              <a:blip r:embed="rId7"/>
              <a:stretch>
                <a:fillRect l="0" t="0" r="0" b="-108468"/>
              </a:stretch>
            </a:blipFill>
          </p:spPr>
        </p:sp>
        <p:sp>
          <p:nvSpPr>
            <p:cNvPr name="TextBox 17" id="17"/>
            <p:cNvSpPr txBox="true"/>
            <p:nvPr/>
          </p:nvSpPr>
          <p:spPr>
            <a:xfrm rot="0">
              <a:off x="4005983" y="5541995"/>
              <a:ext cx="4690637"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Le Louroux-Béconnais</a:t>
              </a:r>
            </a:p>
          </p:txBody>
        </p:sp>
        <p:sp>
          <p:nvSpPr>
            <p:cNvPr name="Freeform 18" id="18"/>
            <p:cNvSpPr/>
            <p:nvPr/>
          </p:nvSpPr>
          <p:spPr>
            <a:xfrm flipH="false" flipV="false" rot="0">
              <a:off x="5199657" y="1108755"/>
              <a:ext cx="1151644" cy="1782041"/>
            </a:xfrm>
            <a:custGeom>
              <a:avLst/>
              <a:gdLst/>
              <a:ahLst/>
              <a:cxnLst/>
              <a:rect r="r" b="b" t="t" l="l"/>
              <a:pathLst>
                <a:path h="1782041" w="1151644">
                  <a:moveTo>
                    <a:pt x="0" y="0"/>
                  </a:moveTo>
                  <a:lnTo>
                    <a:pt x="1151645" y="0"/>
                  </a:lnTo>
                  <a:lnTo>
                    <a:pt x="1151645" y="1782042"/>
                  </a:lnTo>
                  <a:lnTo>
                    <a:pt x="0" y="17820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9" id="19"/>
            <p:cNvSpPr/>
            <p:nvPr/>
          </p:nvSpPr>
          <p:spPr>
            <a:xfrm flipH="false" flipV="false" rot="0">
              <a:off x="4870214" y="4462244"/>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0" id="20"/>
            <p:cNvSpPr/>
            <p:nvPr/>
          </p:nvSpPr>
          <p:spPr>
            <a:xfrm flipH="false" flipV="false" rot="0">
              <a:off x="3728708" y="3653350"/>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1" id="21"/>
            <p:cNvSpPr/>
            <p:nvPr/>
          </p:nvSpPr>
          <p:spPr>
            <a:xfrm flipH="false" flipV="false" rot="0">
              <a:off x="3276952" y="1500359"/>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0">
              <a:off x="7116338" y="2551735"/>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3" id="23"/>
            <p:cNvSpPr/>
            <p:nvPr/>
          </p:nvSpPr>
          <p:spPr>
            <a:xfrm flipH="false" flipV="false" rot="0">
              <a:off x="9560851" y="1999776"/>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4" id="24"/>
            <p:cNvSpPr/>
            <p:nvPr/>
          </p:nvSpPr>
          <p:spPr>
            <a:xfrm flipH="false" flipV="false" rot="0">
              <a:off x="11998785" y="2051166"/>
              <a:ext cx="711919" cy="1101615"/>
            </a:xfrm>
            <a:custGeom>
              <a:avLst/>
              <a:gdLst/>
              <a:ahLst/>
              <a:cxnLst/>
              <a:rect r="r" b="b" t="t" l="l"/>
              <a:pathLst>
                <a:path h="1101615" w="711919">
                  <a:moveTo>
                    <a:pt x="0" y="0"/>
                  </a:moveTo>
                  <a:lnTo>
                    <a:pt x="711919" y="0"/>
                  </a:lnTo>
                  <a:lnTo>
                    <a:pt x="711919"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5" id="25"/>
            <p:cNvSpPr/>
            <p:nvPr/>
          </p:nvSpPr>
          <p:spPr>
            <a:xfrm flipH="false" flipV="false" rot="0">
              <a:off x="11286867" y="3360629"/>
              <a:ext cx="711919" cy="1101615"/>
            </a:xfrm>
            <a:custGeom>
              <a:avLst/>
              <a:gdLst/>
              <a:ahLst/>
              <a:cxnLst/>
              <a:rect r="r" b="b" t="t" l="l"/>
              <a:pathLst>
                <a:path h="1101615" w="711919">
                  <a:moveTo>
                    <a:pt x="0" y="0"/>
                  </a:moveTo>
                  <a:lnTo>
                    <a:pt x="711918" y="0"/>
                  </a:lnTo>
                  <a:lnTo>
                    <a:pt x="711918" y="1101615"/>
                  </a:lnTo>
                  <a:lnTo>
                    <a:pt x="0" y="11016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6" id="26"/>
            <p:cNvSpPr txBox="true"/>
            <p:nvPr/>
          </p:nvSpPr>
          <p:spPr>
            <a:xfrm rot="0">
              <a:off x="6085446" y="3605725"/>
              <a:ext cx="3301535"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Le Lion d’Angers</a:t>
              </a:r>
            </a:p>
          </p:txBody>
        </p:sp>
        <p:sp>
          <p:nvSpPr>
            <p:cNvPr name="TextBox 27" id="27"/>
            <p:cNvSpPr txBox="true"/>
            <p:nvPr/>
          </p:nvSpPr>
          <p:spPr>
            <a:xfrm rot="0">
              <a:off x="2975181" y="2504110"/>
              <a:ext cx="1771577"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Pouancé</a:t>
              </a:r>
            </a:p>
          </p:txBody>
        </p:sp>
        <p:sp>
          <p:nvSpPr>
            <p:cNvPr name="TextBox 28" id="28"/>
            <p:cNvSpPr txBox="true"/>
            <p:nvPr/>
          </p:nvSpPr>
          <p:spPr>
            <a:xfrm rot="0">
              <a:off x="5344760" y="2805404"/>
              <a:ext cx="1771577"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Segré</a:t>
              </a:r>
            </a:p>
          </p:txBody>
        </p:sp>
        <p:sp>
          <p:nvSpPr>
            <p:cNvPr name="TextBox 29" id="29"/>
            <p:cNvSpPr txBox="true"/>
            <p:nvPr/>
          </p:nvSpPr>
          <p:spPr>
            <a:xfrm rot="0">
              <a:off x="3554838" y="4745596"/>
              <a:ext cx="1771577"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Candé</a:t>
              </a:r>
            </a:p>
          </p:txBody>
        </p:sp>
        <p:sp>
          <p:nvSpPr>
            <p:cNvPr name="TextBox 30" id="30"/>
            <p:cNvSpPr txBox="true"/>
            <p:nvPr/>
          </p:nvSpPr>
          <p:spPr>
            <a:xfrm rot="0">
              <a:off x="7562089" y="1452734"/>
              <a:ext cx="5473851"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Châteauneuf sur Sarthe</a:t>
              </a:r>
            </a:p>
          </p:txBody>
        </p:sp>
        <p:sp>
          <p:nvSpPr>
            <p:cNvPr name="TextBox 31" id="31"/>
            <p:cNvSpPr txBox="true"/>
            <p:nvPr/>
          </p:nvSpPr>
          <p:spPr>
            <a:xfrm rot="0">
              <a:off x="12150151" y="3053766"/>
              <a:ext cx="1771577"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Durtal</a:t>
              </a:r>
            </a:p>
          </p:txBody>
        </p:sp>
        <p:sp>
          <p:nvSpPr>
            <p:cNvPr name="TextBox 32" id="32"/>
            <p:cNvSpPr txBox="true"/>
            <p:nvPr/>
          </p:nvSpPr>
          <p:spPr>
            <a:xfrm rot="0">
              <a:off x="11112997" y="4414619"/>
              <a:ext cx="3901204" cy="487287"/>
            </a:xfrm>
            <a:prstGeom prst="rect">
              <a:avLst/>
            </a:prstGeom>
          </p:spPr>
          <p:txBody>
            <a:bodyPr anchor="t" rtlCol="false" tIns="0" lIns="0" bIns="0" rIns="0">
              <a:spAutoFit/>
            </a:bodyPr>
            <a:lstStyle/>
            <a:p>
              <a:pPr algn="just">
                <a:lnSpc>
                  <a:spcPts val="3123"/>
                </a:lnSpc>
                <a:spcBef>
                  <a:spcPct val="0"/>
                </a:spcBef>
              </a:pPr>
              <a:r>
                <a:rPr lang="en-US" b="true" sz="2231">
                  <a:solidFill>
                    <a:srgbClr val="435966"/>
                  </a:solidFill>
                  <a:latin typeface="Open Sans 1 Bold"/>
                  <a:ea typeface="Open Sans 1 Bold"/>
                  <a:cs typeface="Open Sans 1 Bold"/>
                  <a:sym typeface="Open Sans 1 Bold"/>
                </a:rPr>
                <a:t>Seiches sur le Loir</a:t>
              </a:r>
            </a:p>
          </p:txBody>
        </p:sp>
      </p:grpSp>
      <p:sp>
        <p:nvSpPr>
          <p:cNvPr name="TextBox 33" id="33"/>
          <p:cNvSpPr txBox="true"/>
          <p:nvPr/>
        </p:nvSpPr>
        <p:spPr>
          <a:xfrm rot="0">
            <a:off x="168775" y="2985383"/>
            <a:ext cx="9094007" cy="4279903"/>
          </a:xfrm>
          <a:prstGeom prst="rect">
            <a:avLst/>
          </a:prstGeom>
        </p:spPr>
        <p:txBody>
          <a:bodyPr anchor="t" rtlCol="false" tIns="0" lIns="0" bIns="0" rIns="0">
            <a:spAutoFit/>
          </a:bodyPr>
          <a:lstStyle/>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Orientation et validation de projet professionnel</a:t>
            </a:r>
          </a:p>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Mobilisation vers l’emploi – insertion professionnelle</a:t>
            </a:r>
          </a:p>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Remise à niveaux – compétences clés</a:t>
            </a:r>
          </a:p>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Accès à la qualification</a:t>
            </a:r>
          </a:p>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Français Langue Professionnelle</a:t>
            </a:r>
          </a:p>
          <a:p>
            <a:pPr algn="l" marL="539743" indent="-269871" lvl="1">
              <a:lnSpc>
                <a:spcPts val="4924"/>
              </a:lnSpc>
              <a:buFont typeface="Arial"/>
              <a:buChar char="•"/>
            </a:pPr>
            <a:r>
              <a:rPr lang="en-US" b="true" sz="2499">
                <a:solidFill>
                  <a:srgbClr val="435966"/>
                </a:solidFill>
                <a:latin typeface="Open Sans 1 Bold"/>
                <a:ea typeface="Open Sans 1 Bold"/>
                <a:cs typeface="Open Sans 1 Bold"/>
                <a:sym typeface="Open Sans 1 Bold"/>
              </a:rPr>
              <a:t>Français Langue Etrangère</a:t>
            </a:r>
          </a:p>
          <a:p>
            <a:pPr algn="l">
              <a:lnSpc>
                <a:spcPts val="4924"/>
              </a:lnSpc>
            </a:pPr>
          </a:p>
        </p:txBody>
      </p:sp>
      <p:sp>
        <p:nvSpPr>
          <p:cNvPr name="TextBox 34" id="34"/>
          <p:cNvSpPr txBox="true"/>
          <p:nvPr/>
        </p:nvSpPr>
        <p:spPr>
          <a:xfrm rot="0">
            <a:off x="2773521" y="2101463"/>
            <a:ext cx="14280327" cy="531495"/>
          </a:xfrm>
          <a:prstGeom prst="rect">
            <a:avLst/>
          </a:prstGeom>
        </p:spPr>
        <p:txBody>
          <a:bodyPr anchor="t" rtlCol="false" tIns="0" lIns="0" bIns="0" rIns="0">
            <a:spAutoFit/>
          </a:bodyPr>
          <a:lstStyle/>
          <a:p>
            <a:pPr algn="l" marL="0" indent="0" lvl="0">
              <a:lnSpc>
                <a:spcPts val="3540"/>
              </a:lnSpc>
            </a:pPr>
            <a:r>
              <a:rPr lang="en-US" b="true" sz="3000" spc="-60">
                <a:solidFill>
                  <a:srgbClr val="435966"/>
                </a:solidFill>
                <a:latin typeface="Agrandir Bold"/>
                <a:ea typeface="Agrandir Bold"/>
                <a:cs typeface="Agrandir Bold"/>
                <a:sym typeface="Agrandir Bold"/>
              </a:rPr>
              <a:t>298 apprenants sur différents sites et différentes prestations/formations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5752384" y="7751384"/>
            <a:ext cx="3013832" cy="3013832"/>
          </a:xfrm>
          <a:custGeom>
            <a:avLst/>
            <a:gdLst/>
            <a:ahLst/>
            <a:cxnLst/>
            <a:rect r="r" b="b" t="t" l="l"/>
            <a:pathLst>
              <a:path h="3013832" w="3013832">
                <a:moveTo>
                  <a:pt x="0" y="0"/>
                </a:moveTo>
                <a:lnTo>
                  <a:pt x="3013832" y="0"/>
                </a:lnTo>
                <a:lnTo>
                  <a:pt x="3013832" y="3013832"/>
                </a:lnTo>
                <a:lnTo>
                  <a:pt x="0" y="30138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186585" y="186589"/>
            <a:ext cx="1684230" cy="168422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6" id="6"/>
          <p:cNvGrpSpPr/>
          <p:nvPr/>
        </p:nvGrpSpPr>
        <p:grpSpPr>
          <a:xfrm rot="0">
            <a:off x="3087044" y="1074996"/>
            <a:ext cx="2913669" cy="336589"/>
            <a:chOff x="0" y="0"/>
            <a:chExt cx="1044193" cy="120626"/>
          </a:xfrm>
        </p:grpSpPr>
        <p:sp>
          <p:nvSpPr>
            <p:cNvPr name="Freeform 7" id="7"/>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8" id="8"/>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9" id="9"/>
          <p:cNvSpPr txBox="true"/>
          <p:nvPr/>
        </p:nvSpPr>
        <p:spPr>
          <a:xfrm rot="0">
            <a:off x="3087044" y="413004"/>
            <a:ext cx="12332426" cy="615696"/>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Les apprenants : qui sont-ils ?</a:t>
            </a:r>
          </a:p>
        </p:txBody>
      </p:sp>
      <p:sp>
        <p:nvSpPr>
          <p:cNvPr name="Freeform 10" id="10"/>
          <p:cNvSpPr/>
          <p:nvPr/>
        </p:nvSpPr>
        <p:spPr>
          <a:xfrm flipH="false" flipV="false" rot="0">
            <a:off x="10462847" y="1411585"/>
            <a:ext cx="7440132" cy="4471994"/>
          </a:xfrm>
          <a:custGeom>
            <a:avLst/>
            <a:gdLst/>
            <a:ahLst/>
            <a:cxnLst/>
            <a:rect r="r" b="b" t="t" l="l"/>
            <a:pathLst>
              <a:path h="4471994" w="7440132">
                <a:moveTo>
                  <a:pt x="0" y="0"/>
                </a:moveTo>
                <a:lnTo>
                  <a:pt x="7440132" y="0"/>
                </a:lnTo>
                <a:lnTo>
                  <a:pt x="7440132" y="4471994"/>
                </a:lnTo>
                <a:lnTo>
                  <a:pt x="0" y="4471994"/>
                </a:lnTo>
                <a:lnTo>
                  <a:pt x="0" y="0"/>
                </a:lnTo>
                <a:close/>
              </a:path>
            </a:pathLst>
          </a:custGeom>
          <a:blipFill>
            <a:blip r:embed="rId5"/>
            <a:stretch>
              <a:fillRect l="0" t="0" r="0" b="0"/>
            </a:stretch>
          </a:blipFill>
          <a:ln w="142875" cap="rnd">
            <a:solidFill>
              <a:srgbClr val="325061"/>
            </a:solidFill>
            <a:prstDash val="solid"/>
            <a:round/>
          </a:ln>
        </p:spPr>
      </p:sp>
      <p:sp>
        <p:nvSpPr>
          <p:cNvPr name="Freeform 11" id="11"/>
          <p:cNvSpPr/>
          <p:nvPr/>
        </p:nvSpPr>
        <p:spPr>
          <a:xfrm flipH="false" flipV="false" rot="0">
            <a:off x="15321615" y="2101505"/>
            <a:ext cx="554011" cy="1546078"/>
          </a:xfrm>
          <a:custGeom>
            <a:avLst/>
            <a:gdLst/>
            <a:ahLst/>
            <a:cxnLst/>
            <a:rect r="r" b="b" t="t" l="l"/>
            <a:pathLst>
              <a:path h="1546078" w="554011">
                <a:moveTo>
                  <a:pt x="0" y="0"/>
                </a:moveTo>
                <a:lnTo>
                  <a:pt x="554011" y="0"/>
                </a:lnTo>
                <a:lnTo>
                  <a:pt x="554011" y="1546077"/>
                </a:lnTo>
                <a:lnTo>
                  <a:pt x="0" y="15460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2340402" y="3647582"/>
            <a:ext cx="737987" cy="1670341"/>
          </a:xfrm>
          <a:custGeom>
            <a:avLst/>
            <a:gdLst/>
            <a:ahLst/>
            <a:cxnLst/>
            <a:rect r="r" b="b" t="t" l="l"/>
            <a:pathLst>
              <a:path h="1670341" w="737987">
                <a:moveTo>
                  <a:pt x="0" y="0"/>
                </a:moveTo>
                <a:lnTo>
                  <a:pt x="737987" y="0"/>
                </a:lnTo>
                <a:lnTo>
                  <a:pt x="737987" y="1670341"/>
                </a:lnTo>
                <a:lnTo>
                  <a:pt x="0" y="16703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616181" y="3944756"/>
            <a:ext cx="9379643" cy="5637764"/>
          </a:xfrm>
          <a:custGeom>
            <a:avLst/>
            <a:gdLst/>
            <a:ahLst/>
            <a:cxnLst/>
            <a:rect r="r" b="b" t="t" l="l"/>
            <a:pathLst>
              <a:path h="5637764" w="9379643">
                <a:moveTo>
                  <a:pt x="0" y="0"/>
                </a:moveTo>
                <a:lnTo>
                  <a:pt x="9379643" y="0"/>
                </a:lnTo>
                <a:lnTo>
                  <a:pt x="9379643" y="5637764"/>
                </a:lnTo>
                <a:lnTo>
                  <a:pt x="0" y="5637764"/>
                </a:lnTo>
                <a:lnTo>
                  <a:pt x="0" y="0"/>
                </a:lnTo>
                <a:close/>
              </a:path>
            </a:pathLst>
          </a:custGeom>
          <a:blipFill>
            <a:blip r:embed="rId10"/>
            <a:stretch>
              <a:fillRect l="0" t="0" r="0" b="0"/>
            </a:stretch>
          </a:blipFill>
          <a:ln w="133350" cap="sq">
            <a:solidFill>
              <a:srgbClr val="435966"/>
            </a:solidFill>
            <a:prstDash val="solid"/>
            <a:miter/>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TextBox 2" id="2"/>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3" id="3"/>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Freeform 4" id="4"/>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86585" y="186589"/>
            <a:ext cx="1684230" cy="1684223"/>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7" id="7"/>
          <p:cNvGrpSpPr/>
          <p:nvPr/>
        </p:nvGrpSpPr>
        <p:grpSpPr>
          <a:xfrm rot="0">
            <a:off x="3087044" y="1074996"/>
            <a:ext cx="2913669" cy="336589"/>
            <a:chOff x="0" y="0"/>
            <a:chExt cx="1044193" cy="120626"/>
          </a:xfrm>
        </p:grpSpPr>
        <p:sp>
          <p:nvSpPr>
            <p:cNvPr name="Freeform 8" id="8"/>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9" id="9"/>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10" id="10"/>
          <p:cNvSpPr txBox="true"/>
          <p:nvPr/>
        </p:nvSpPr>
        <p:spPr>
          <a:xfrm rot="0">
            <a:off x="3087044" y="413004"/>
            <a:ext cx="12332426" cy="615696"/>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Les apprenants : qui sont ils ?</a:t>
            </a:r>
          </a:p>
        </p:txBody>
      </p:sp>
      <p:pic>
        <p:nvPicPr>
          <p:cNvPr name="Picture 11" id="11"/>
          <p:cNvPicPr>
            <a:picLocks noChangeAspect="true"/>
          </p:cNvPicPr>
          <p:nvPr/>
        </p:nvPicPr>
        <p:blipFill>
          <a:blip r:embed="rId5"/>
          <a:stretch>
            <a:fillRect/>
          </a:stretch>
        </p:blipFill>
        <p:spPr>
          <a:xfrm rot="0">
            <a:off x="-98644" y="603127"/>
            <a:ext cx="10476313" cy="10476313"/>
          </a:xfrm>
          <a:prstGeom prst="rect">
            <a:avLst/>
          </a:prstGeom>
        </p:spPr>
      </p:pic>
      <p:sp>
        <p:nvSpPr>
          <p:cNvPr name="TextBox 12" id="12"/>
          <p:cNvSpPr txBox="true"/>
          <p:nvPr/>
        </p:nvSpPr>
        <p:spPr>
          <a:xfrm rot="0">
            <a:off x="10299318" y="2552948"/>
            <a:ext cx="7543747" cy="9008637"/>
          </a:xfrm>
          <a:prstGeom prst="rect">
            <a:avLst/>
          </a:prstGeom>
        </p:spPr>
        <p:txBody>
          <a:bodyPr anchor="t" rtlCol="false" tIns="0" lIns="0" bIns="0" rIns="0">
            <a:spAutoFit/>
          </a:bodyPr>
          <a:lstStyle/>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1 : CFG, CléA</a:t>
            </a:r>
          </a:p>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2 : 1ère année de CAP, BEP</a:t>
            </a:r>
          </a:p>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3 : niveau CAP, BEP</a:t>
            </a:r>
          </a:p>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4 : niveau Baccalauréat</a:t>
            </a:r>
          </a:p>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5 : niveau Bac+2 (DEUG, BTS, DUT, DEUST)</a:t>
            </a:r>
          </a:p>
          <a:p>
            <a:pPr algn="l">
              <a:lnSpc>
                <a:spcPts val="3260"/>
              </a:lnSpc>
              <a:spcBef>
                <a:spcPct val="0"/>
              </a:spcBef>
            </a:pPr>
          </a:p>
          <a:p>
            <a:pPr algn="l">
              <a:lnSpc>
                <a:spcPts val="3260"/>
              </a:lnSpc>
              <a:spcBef>
                <a:spcPct val="0"/>
              </a:spcBef>
            </a:pPr>
            <a:r>
              <a:rPr lang="en-US" sz="2329">
                <a:solidFill>
                  <a:srgbClr val="435966"/>
                </a:solidFill>
                <a:latin typeface="Poppins"/>
                <a:ea typeface="Poppins"/>
                <a:cs typeface="Poppins"/>
                <a:sym typeface="Poppins"/>
              </a:rPr>
              <a:t>Niveau 6 : niveau Bac +3 et +4 (licence, BUT, licence professionnelle; maitrise)</a:t>
            </a: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a:p>
            <a:pPr algn="l">
              <a:lnSpc>
                <a:spcPts val="3260"/>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TextBox 2" id="2"/>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3" id="3"/>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Freeform 4" id="4"/>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86585" y="186589"/>
            <a:ext cx="1684230" cy="1684223"/>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7" id="7"/>
          <p:cNvGrpSpPr/>
          <p:nvPr/>
        </p:nvGrpSpPr>
        <p:grpSpPr>
          <a:xfrm rot="0">
            <a:off x="3087044" y="1074996"/>
            <a:ext cx="2913669" cy="336589"/>
            <a:chOff x="0" y="0"/>
            <a:chExt cx="1044193" cy="120626"/>
          </a:xfrm>
        </p:grpSpPr>
        <p:sp>
          <p:nvSpPr>
            <p:cNvPr name="Freeform 8" id="8"/>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9" id="9"/>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10" id="10"/>
          <p:cNvSpPr txBox="true"/>
          <p:nvPr/>
        </p:nvSpPr>
        <p:spPr>
          <a:xfrm rot="0">
            <a:off x="3087044" y="413004"/>
            <a:ext cx="12332426" cy="615696"/>
          </a:xfrm>
          <a:prstGeom prst="rect">
            <a:avLst/>
          </a:prstGeom>
        </p:spPr>
        <p:txBody>
          <a:bodyPr anchor="t" rtlCol="false" tIns="0" lIns="0" bIns="0" rIns="0">
            <a:spAutoFit/>
          </a:bodyPr>
          <a:lstStyle/>
          <a:p>
            <a:pPr algn="l">
              <a:lnSpc>
                <a:spcPts val="4512"/>
              </a:lnSpc>
            </a:pPr>
            <a:r>
              <a:rPr lang="en-US" sz="4800" b="true">
                <a:solidFill>
                  <a:srgbClr val="435966"/>
                </a:solidFill>
                <a:latin typeface="Glacial Indifference Bold"/>
                <a:ea typeface="Glacial Indifference Bold"/>
                <a:cs typeface="Glacial Indifference Bold"/>
                <a:sym typeface="Glacial Indifference Bold"/>
              </a:rPr>
              <a:t>Les apprenants : qui sont ils ?</a:t>
            </a:r>
          </a:p>
        </p:txBody>
      </p:sp>
      <p:grpSp>
        <p:nvGrpSpPr>
          <p:cNvPr name="Group 11" id="11"/>
          <p:cNvGrpSpPr/>
          <p:nvPr/>
        </p:nvGrpSpPr>
        <p:grpSpPr>
          <a:xfrm rot="0">
            <a:off x="10359807" y="2849383"/>
            <a:ext cx="7229812" cy="5938723"/>
            <a:chOff x="0" y="0"/>
            <a:chExt cx="1904148" cy="1564108"/>
          </a:xfrm>
        </p:grpSpPr>
        <p:sp>
          <p:nvSpPr>
            <p:cNvPr name="Freeform 12" id="12"/>
            <p:cNvSpPr/>
            <p:nvPr/>
          </p:nvSpPr>
          <p:spPr>
            <a:xfrm flipH="false" flipV="false" rot="0">
              <a:off x="0" y="0"/>
              <a:ext cx="1904148" cy="1564108"/>
            </a:xfrm>
            <a:custGeom>
              <a:avLst/>
              <a:gdLst/>
              <a:ahLst/>
              <a:cxnLst/>
              <a:rect r="r" b="b" t="t" l="l"/>
              <a:pathLst>
                <a:path h="1564108" w="1904148">
                  <a:moveTo>
                    <a:pt x="54612" y="0"/>
                  </a:moveTo>
                  <a:lnTo>
                    <a:pt x="1849536" y="0"/>
                  </a:lnTo>
                  <a:cubicBezTo>
                    <a:pt x="1864020" y="0"/>
                    <a:pt x="1877911" y="5754"/>
                    <a:pt x="1888153" y="15996"/>
                  </a:cubicBezTo>
                  <a:cubicBezTo>
                    <a:pt x="1898394" y="26237"/>
                    <a:pt x="1904148" y="40128"/>
                    <a:pt x="1904148" y="54612"/>
                  </a:cubicBezTo>
                  <a:lnTo>
                    <a:pt x="1904148" y="1509496"/>
                  </a:lnTo>
                  <a:cubicBezTo>
                    <a:pt x="1904148" y="1523980"/>
                    <a:pt x="1898394" y="1537871"/>
                    <a:pt x="1888153" y="1548112"/>
                  </a:cubicBezTo>
                  <a:cubicBezTo>
                    <a:pt x="1877911" y="1558354"/>
                    <a:pt x="1864020" y="1564108"/>
                    <a:pt x="1849536" y="1564108"/>
                  </a:cubicBezTo>
                  <a:lnTo>
                    <a:pt x="54612" y="1564108"/>
                  </a:lnTo>
                  <a:cubicBezTo>
                    <a:pt x="40128" y="1564108"/>
                    <a:pt x="26237" y="1558354"/>
                    <a:pt x="15996" y="1548112"/>
                  </a:cubicBezTo>
                  <a:cubicBezTo>
                    <a:pt x="5754" y="1537871"/>
                    <a:pt x="0" y="1523980"/>
                    <a:pt x="0" y="1509496"/>
                  </a:cubicBezTo>
                  <a:lnTo>
                    <a:pt x="0" y="54612"/>
                  </a:lnTo>
                  <a:cubicBezTo>
                    <a:pt x="0" y="40128"/>
                    <a:pt x="5754" y="26237"/>
                    <a:pt x="15996" y="15996"/>
                  </a:cubicBezTo>
                  <a:cubicBezTo>
                    <a:pt x="26237" y="5754"/>
                    <a:pt x="40128" y="0"/>
                    <a:pt x="54612" y="0"/>
                  </a:cubicBezTo>
                  <a:close/>
                </a:path>
              </a:pathLst>
            </a:custGeom>
            <a:solidFill>
              <a:srgbClr val="076E79"/>
            </a:solidFill>
            <a:ln w="38100" cap="rnd">
              <a:solidFill>
                <a:srgbClr val="435966"/>
              </a:solidFill>
              <a:prstDash val="solid"/>
              <a:round/>
            </a:ln>
          </p:spPr>
        </p:sp>
        <p:sp>
          <p:nvSpPr>
            <p:cNvPr name="TextBox 13" id="13"/>
            <p:cNvSpPr txBox="true"/>
            <p:nvPr/>
          </p:nvSpPr>
          <p:spPr>
            <a:xfrm>
              <a:off x="0" y="-57150"/>
              <a:ext cx="1904148" cy="1621258"/>
            </a:xfrm>
            <a:prstGeom prst="rect">
              <a:avLst/>
            </a:prstGeom>
          </p:spPr>
          <p:txBody>
            <a:bodyPr anchor="ctr" rtlCol="false" tIns="50800" lIns="50800" bIns="50800" rIns="50800"/>
            <a:lstStyle/>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*France Travail : Segré en Anjou Bleu , Château-Gontier, Angers</a:t>
              </a:r>
            </a:p>
            <a:p>
              <a:pPr algn="l">
                <a:lnSpc>
                  <a:spcPts val="2519"/>
                </a:lnSpc>
              </a:pPr>
            </a:p>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**Missions Locales : Mission du Pays Segréen, Mission Locale Angevine</a:t>
              </a:r>
            </a:p>
            <a:p>
              <a:pPr algn="l">
                <a:lnSpc>
                  <a:spcPts val="2519"/>
                </a:lnSpc>
              </a:pPr>
            </a:p>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***Cap Emploi : Segré en Anjou Bleu, Angers, Château-Gontier, Craon</a:t>
              </a:r>
            </a:p>
            <a:p>
              <a:pPr algn="l">
                <a:lnSpc>
                  <a:spcPts val="2519"/>
                </a:lnSpc>
              </a:pPr>
            </a:p>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SIAE : Solipass, OSE, ASURE</a:t>
              </a:r>
            </a:p>
            <a:p>
              <a:pPr algn="l">
                <a:lnSpc>
                  <a:spcPts val="2519"/>
                </a:lnSpc>
              </a:pPr>
            </a:p>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Entreprises : Salariés entreprises privées et publiques, salariés Entreprises Adaptées</a:t>
              </a:r>
            </a:p>
            <a:p>
              <a:pPr algn="l">
                <a:lnSpc>
                  <a:spcPts val="2519"/>
                </a:lnSpc>
              </a:pPr>
            </a:p>
            <a:p>
              <a:pPr algn="l" marL="388618" indent="-194309" lvl="1">
                <a:lnSpc>
                  <a:spcPts val="2519"/>
                </a:lnSpc>
                <a:buFont typeface="Arial"/>
                <a:buChar char="•"/>
              </a:pPr>
              <a:r>
                <a:rPr lang="en-US" b="true" sz="1799">
                  <a:solidFill>
                    <a:srgbClr val="FDF7F0"/>
                  </a:solidFill>
                  <a:latin typeface="Poppins Medium"/>
                  <a:ea typeface="Poppins Medium"/>
                  <a:cs typeface="Poppins Medium"/>
                  <a:sym typeface="Poppins Medium"/>
                </a:rPr>
                <a:t>Autres : bouche à oreilles, CARSAT, CPAM, Agences Intérim,…</a:t>
              </a:r>
            </a:p>
            <a:p>
              <a:pPr algn="l">
                <a:lnSpc>
                  <a:spcPts val="2519"/>
                </a:lnSpc>
              </a:pPr>
            </a:p>
            <a:p>
              <a:pPr algn="l">
                <a:lnSpc>
                  <a:spcPts val="2519"/>
                </a:lnSpc>
              </a:pPr>
            </a:p>
          </p:txBody>
        </p:sp>
      </p:grpSp>
      <p:pic>
        <p:nvPicPr>
          <p:cNvPr name="Picture 14" id="14"/>
          <p:cNvPicPr>
            <a:picLocks noChangeAspect="true"/>
          </p:cNvPicPr>
          <p:nvPr/>
        </p:nvPicPr>
        <p:blipFill>
          <a:blip r:embed="rId5"/>
          <a:stretch>
            <a:fillRect/>
          </a:stretch>
        </p:blipFill>
        <p:spPr>
          <a:xfrm rot="0">
            <a:off x="53231" y="1888023"/>
            <a:ext cx="10591926" cy="7861444"/>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5781593" y="1095878"/>
            <a:ext cx="12230246" cy="8758760"/>
          </a:xfrm>
          <a:custGeom>
            <a:avLst/>
            <a:gdLst/>
            <a:ahLst/>
            <a:cxnLst/>
            <a:rect r="r" b="b" t="t" l="l"/>
            <a:pathLst>
              <a:path h="8758760" w="12230246">
                <a:moveTo>
                  <a:pt x="0" y="0"/>
                </a:moveTo>
                <a:lnTo>
                  <a:pt x="12230245" y="0"/>
                </a:lnTo>
                <a:lnTo>
                  <a:pt x="12230245" y="8758760"/>
                </a:lnTo>
                <a:lnTo>
                  <a:pt x="0" y="8758760"/>
                </a:lnTo>
                <a:lnTo>
                  <a:pt x="0" y="0"/>
                </a:lnTo>
                <a:close/>
              </a:path>
            </a:pathLst>
          </a:custGeom>
          <a:blipFill>
            <a:blip r:embed="rId5"/>
            <a:stretch>
              <a:fillRect l="0" t="-238" r="-720" b="0"/>
            </a:stretch>
          </a:blipFill>
        </p:spPr>
      </p:sp>
      <p:sp>
        <p:nvSpPr>
          <p:cNvPr name="TextBox 9" id="9"/>
          <p:cNvSpPr txBox="true"/>
          <p:nvPr/>
        </p:nvSpPr>
        <p:spPr>
          <a:xfrm rot="0">
            <a:off x="2486582" y="403479"/>
            <a:ext cx="4863656"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Les apprenants  </a:t>
            </a:r>
          </a:p>
        </p:txBody>
      </p:sp>
      <p:sp>
        <p:nvSpPr>
          <p:cNvPr name="TextBox 10" id="10"/>
          <p:cNvSpPr txBox="true"/>
          <p:nvPr/>
        </p:nvSpPr>
        <p:spPr>
          <a:xfrm rot="0">
            <a:off x="-364098" y="2458007"/>
            <a:ext cx="6574255" cy="1401572"/>
          </a:xfrm>
          <a:prstGeom prst="rect">
            <a:avLst/>
          </a:prstGeom>
        </p:spPr>
        <p:txBody>
          <a:bodyPr anchor="t" rtlCol="false" tIns="0" lIns="0" bIns="0" rIns="0">
            <a:spAutoFit/>
          </a:bodyPr>
          <a:lstStyle/>
          <a:p>
            <a:pPr algn="ctr" marL="0" indent="0" lvl="0">
              <a:lnSpc>
                <a:spcPts val="5073"/>
              </a:lnSpc>
            </a:pPr>
            <a:r>
              <a:rPr lang="en-US" b="true" sz="4299" spc="-85">
                <a:solidFill>
                  <a:srgbClr val="435966"/>
                </a:solidFill>
                <a:latin typeface="Agrandir Bold"/>
                <a:ea typeface="Agrandir Bold"/>
                <a:cs typeface="Agrandir Bold"/>
                <a:sym typeface="Agrandir Bold"/>
              </a:rPr>
              <a:t>Heures stagiaires, volume et répartition</a:t>
            </a:r>
          </a:p>
        </p:txBody>
      </p:sp>
      <p:sp>
        <p:nvSpPr>
          <p:cNvPr name="TextBox 11" id="11"/>
          <p:cNvSpPr txBox="true"/>
          <p:nvPr/>
        </p:nvSpPr>
        <p:spPr>
          <a:xfrm rot="0">
            <a:off x="297774" y="4283656"/>
            <a:ext cx="4415716" cy="5570982"/>
          </a:xfrm>
          <a:prstGeom prst="rect">
            <a:avLst/>
          </a:prstGeom>
        </p:spPr>
        <p:txBody>
          <a:bodyPr anchor="t" rtlCol="false" tIns="0" lIns="0" bIns="0" rIns="0">
            <a:spAutoFit/>
          </a:bodyPr>
          <a:lstStyle/>
          <a:p>
            <a:pPr algn="ctr">
              <a:lnSpc>
                <a:spcPts val="3894"/>
              </a:lnSpc>
            </a:pPr>
            <a:r>
              <a:rPr lang="en-US" b="true" sz="3300" spc="-66">
                <a:solidFill>
                  <a:srgbClr val="435966"/>
                </a:solidFill>
                <a:latin typeface="Agrandir Bold"/>
                <a:ea typeface="Agrandir Bold"/>
                <a:cs typeface="Agrandir Bold"/>
                <a:sym typeface="Agrandir Bold"/>
              </a:rPr>
              <a:t>Total heures 2025 :</a:t>
            </a:r>
          </a:p>
          <a:p>
            <a:pPr algn="ctr">
              <a:lnSpc>
                <a:spcPts val="1062"/>
              </a:lnSpc>
            </a:pPr>
          </a:p>
          <a:p>
            <a:pPr algn="ctr">
              <a:lnSpc>
                <a:spcPts val="3894"/>
              </a:lnSpc>
            </a:pPr>
            <a:r>
              <a:rPr lang="en-US" b="true" sz="3300" spc="-66">
                <a:solidFill>
                  <a:srgbClr val="435966"/>
                </a:solidFill>
                <a:latin typeface="Agrandir Bold"/>
                <a:ea typeface="Agrandir Bold"/>
                <a:cs typeface="Agrandir Bold"/>
                <a:sym typeface="Agrandir Bold"/>
              </a:rPr>
              <a:t>20 614.50 </a:t>
            </a:r>
            <a:r>
              <a:rPr lang="en-US" b="true" sz="3300" spc="-66">
                <a:solidFill>
                  <a:srgbClr val="435966"/>
                </a:solidFill>
                <a:latin typeface="Agrandir Bold"/>
                <a:ea typeface="Agrandir Bold"/>
                <a:cs typeface="Agrandir Bold"/>
                <a:sym typeface="Agrandir Bold"/>
              </a:rPr>
              <a:t>h</a:t>
            </a:r>
          </a:p>
          <a:p>
            <a:pPr algn="ctr">
              <a:lnSpc>
                <a:spcPts val="3894"/>
              </a:lnSpc>
            </a:pPr>
            <a:r>
              <a:rPr lang="en-US" b="true" sz="3300" spc="-66">
                <a:solidFill>
                  <a:srgbClr val="435966"/>
                </a:solidFill>
                <a:latin typeface="Agrandir Bold"/>
                <a:ea typeface="Agrandir Bold"/>
                <a:cs typeface="Agrandir Bold"/>
                <a:sym typeface="Agrandir Bold"/>
              </a:rPr>
              <a:t>+</a:t>
            </a:r>
          </a:p>
          <a:p>
            <a:pPr algn="ctr">
              <a:lnSpc>
                <a:spcPts val="3894"/>
              </a:lnSpc>
            </a:pPr>
            <a:r>
              <a:rPr lang="en-US" b="true" sz="3300" spc="-66">
                <a:solidFill>
                  <a:srgbClr val="435966"/>
                </a:solidFill>
                <a:latin typeface="Agrandir Bold"/>
                <a:ea typeface="Agrandir Bold"/>
                <a:cs typeface="Agrandir Bold"/>
                <a:sym typeface="Agrandir Bold"/>
              </a:rPr>
              <a:t>2 093 h pour les hors dispositifs</a:t>
            </a:r>
          </a:p>
          <a:p>
            <a:pPr algn="ctr">
              <a:lnSpc>
                <a:spcPts val="3894"/>
              </a:lnSpc>
            </a:pPr>
            <a:r>
              <a:rPr lang="en-US" b="true" sz="3300" spc="-66">
                <a:solidFill>
                  <a:srgbClr val="435966"/>
                </a:solidFill>
                <a:latin typeface="Agrandir Bold"/>
                <a:ea typeface="Agrandir Bold"/>
                <a:cs typeface="Agrandir Bold"/>
                <a:sym typeface="Agrandir Bold"/>
              </a:rPr>
              <a:t>soit 22 707.50h</a:t>
            </a:r>
          </a:p>
          <a:p>
            <a:pPr algn="ctr">
              <a:lnSpc>
                <a:spcPts val="3894"/>
              </a:lnSpc>
            </a:pPr>
          </a:p>
          <a:p>
            <a:pPr algn="ctr">
              <a:lnSpc>
                <a:spcPts val="3894"/>
              </a:lnSpc>
            </a:pPr>
          </a:p>
          <a:p>
            <a:pPr algn="ctr">
              <a:lnSpc>
                <a:spcPts val="3894"/>
              </a:lnSpc>
            </a:pPr>
            <a:r>
              <a:rPr lang="en-US" sz="3300" spc="-66">
                <a:solidFill>
                  <a:srgbClr val="435966"/>
                </a:solidFill>
                <a:latin typeface="Agrandir"/>
                <a:ea typeface="Agrandir"/>
                <a:cs typeface="Agrandir"/>
                <a:sym typeface="Agrandir"/>
              </a:rPr>
              <a:t>Total heures 2024 :</a:t>
            </a:r>
          </a:p>
          <a:p>
            <a:pPr algn="ctr">
              <a:lnSpc>
                <a:spcPts val="3894"/>
              </a:lnSpc>
            </a:pPr>
            <a:r>
              <a:rPr lang="en-US" sz="3300" spc="-66">
                <a:solidFill>
                  <a:srgbClr val="435966"/>
                </a:solidFill>
                <a:latin typeface="Agrandir"/>
                <a:ea typeface="Agrandir"/>
                <a:cs typeface="Agrandir"/>
                <a:sym typeface="Agrandir"/>
              </a:rPr>
              <a:t> 38 163.00 h</a:t>
            </a:r>
          </a:p>
          <a:p>
            <a:pPr algn="ctr">
              <a:lnSpc>
                <a:spcPts val="3894"/>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grpSp>
        <p:nvGrpSpPr>
          <p:cNvPr name="Group 8" id="8"/>
          <p:cNvGrpSpPr/>
          <p:nvPr/>
        </p:nvGrpSpPr>
        <p:grpSpPr>
          <a:xfrm rot="0">
            <a:off x="3086100" y="1076325"/>
            <a:ext cx="2914650" cy="342900"/>
            <a:chOff x="0" y="0"/>
            <a:chExt cx="3886200" cy="457200"/>
          </a:xfrm>
        </p:grpSpPr>
        <p:sp>
          <p:nvSpPr>
            <p:cNvPr name="Freeform 9" id="9"/>
            <p:cNvSpPr/>
            <p:nvPr/>
          </p:nvSpPr>
          <p:spPr>
            <a:xfrm flipH="false" flipV="false" rot="0">
              <a:off x="0" y="0"/>
              <a:ext cx="3886200" cy="457200"/>
            </a:xfrm>
            <a:custGeom>
              <a:avLst/>
              <a:gdLst/>
              <a:ahLst/>
              <a:cxnLst/>
              <a:rect r="r" b="b" t="t" l="l"/>
              <a:pathLst>
                <a:path h="457200" w="3886200">
                  <a:moveTo>
                    <a:pt x="0" y="0"/>
                  </a:moveTo>
                  <a:lnTo>
                    <a:pt x="3886200" y="0"/>
                  </a:lnTo>
                  <a:lnTo>
                    <a:pt x="3886200" y="457200"/>
                  </a:lnTo>
                  <a:lnTo>
                    <a:pt x="0" y="457200"/>
                  </a:lnTo>
                  <a:close/>
                </a:path>
              </a:pathLst>
            </a:custGeom>
            <a:solidFill>
              <a:srgbClr val="BBD2DF"/>
            </a:solidFill>
          </p:spPr>
        </p:sp>
      </p:grpSp>
      <p:grpSp>
        <p:nvGrpSpPr>
          <p:cNvPr name="Group 10" id="10"/>
          <p:cNvGrpSpPr/>
          <p:nvPr/>
        </p:nvGrpSpPr>
        <p:grpSpPr>
          <a:xfrm rot="0">
            <a:off x="1523467" y="1956536"/>
            <a:ext cx="5260006" cy="2281841"/>
            <a:chOff x="0" y="0"/>
            <a:chExt cx="7112000" cy="3085253"/>
          </a:xfrm>
        </p:grpSpPr>
        <p:sp>
          <p:nvSpPr>
            <p:cNvPr name="Freeform 11" id="11"/>
            <p:cNvSpPr/>
            <p:nvPr/>
          </p:nvSpPr>
          <p:spPr>
            <a:xfrm flipH="false" flipV="false" rot="0">
              <a:off x="0" y="0"/>
              <a:ext cx="7112000" cy="3085253"/>
            </a:xfrm>
            <a:custGeom>
              <a:avLst/>
              <a:gdLst/>
              <a:ahLst/>
              <a:cxnLst/>
              <a:rect r="r" b="b" t="t" l="l"/>
              <a:pathLst>
                <a:path h="3085253" w="7112000">
                  <a:moveTo>
                    <a:pt x="711200" y="0"/>
                  </a:moveTo>
                  <a:lnTo>
                    <a:pt x="6400800" y="0"/>
                  </a:lnTo>
                  <a:cubicBezTo>
                    <a:pt x="6793585" y="0"/>
                    <a:pt x="7112000" y="110505"/>
                    <a:pt x="7112000" y="246820"/>
                  </a:cubicBezTo>
                  <a:lnTo>
                    <a:pt x="7112000" y="2838433"/>
                  </a:lnTo>
                  <a:cubicBezTo>
                    <a:pt x="7112000" y="2974748"/>
                    <a:pt x="6793585" y="3085253"/>
                    <a:pt x="6400800" y="3085253"/>
                  </a:cubicBezTo>
                  <a:lnTo>
                    <a:pt x="711200" y="3085253"/>
                  </a:lnTo>
                  <a:cubicBezTo>
                    <a:pt x="318415" y="3085253"/>
                    <a:pt x="0" y="2974748"/>
                    <a:pt x="0" y="2838433"/>
                  </a:cubicBezTo>
                  <a:lnTo>
                    <a:pt x="0" y="246820"/>
                  </a:lnTo>
                  <a:cubicBezTo>
                    <a:pt x="0" y="110505"/>
                    <a:pt x="318415" y="0"/>
                    <a:pt x="711200" y="0"/>
                  </a:cubicBezTo>
                  <a:close/>
                </a:path>
              </a:pathLst>
            </a:custGeom>
            <a:solidFill>
              <a:srgbClr val="FFFFFF"/>
            </a:solidFill>
            <a:ln w="9525" cap="sq">
              <a:solidFill>
                <a:srgbClr val="E0D8D0"/>
              </a:solidFill>
              <a:prstDash val="solid"/>
              <a:miter/>
            </a:ln>
          </p:spPr>
        </p:sp>
      </p:grpSp>
      <p:grpSp>
        <p:nvGrpSpPr>
          <p:cNvPr name="Group 12" id="12"/>
          <p:cNvGrpSpPr/>
          <p:nvPr/>
        </p:nvGrpSpPr>
        <p:grpSpPr>
          <a:xfrm rot="0">
            <a:off x="1758289" y="2168316"/>
            <a:ext cx="657501" cy="704465"/>
            <a:chOff x="0" y="0"/>
            <a:chExt cx="889000" cy="952500"/>
          </a:xfrm>
        </p:grpSpPr>
        <p:sp>
          <p:nvSpPr>
            <p:cNvPr name="Freeform 13" id="13"/>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14" id="14"/>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grpSp>
        <p:nvGrpSpPr>
          <p:cNvPr name="Group 15" id="15"/>
          <p:cNvGrpSpPr/>
          <p:nvPr/>
        </p:nvGrpSpPr>
        <p:grpSpPr>
          <a:xfrm rot="0">
            <a:off x="7159188" y="1956536"/>
            <a:ext cx="5260006" cy="2281841"/>
            <a:chOff x="0" y="0"/>
            <a:chExt cx="7112000" cy="3085253"/>
          </a:xfrm>
        </p:grpSpPr>
        <p:sp>
          <p:nvSpPr>
            <p:cNvPr name="Freeform 16" id="16"/>
            <p:cNvSpPr/>
            <p:nvPr/>
          </p:nvSpPr>
          <p:spPr>
            <a:xfrm flipH="false" flipV="false" rot="0">
              <a:off x="0" y="0"/>
              <a:ext cx="7112000" cy="3085253"/>
            </a:xfrm>
            <a:custGeom>
              <a:avLst/>
              <a:gdLst/>
              <a:ahLst/>
              <a:cxnLst/>
              <a:rect r="r" b="b" t="t" l="l"/>
              <a:pathLst>
                <a:path h="3085253" w="7112000">
                  <a:moveTo>
                    <a:pt x="711200" y="0"/>
                  </a:moveTo>
                  <a:lnTo>
                    <a:pt x="6400800" y="0"/>
                  </a:lnTo>
                  <a:cubicBezTo>
                    <a:pt x="6793585" y="0"/>
                    <a:pt x="7112000" y="110505"/>
                    <a:pt x="7112000" y="246820"/>
                  </a:cubicBezTo>
                  <a:lnTo>
                    <a:pt x="7112000" y="2838433"/>
                  </a:lnTo>
                  <a:cubicBezTo>
                    <a:pt x="7112000" y="2974748"/>
                    <a:pt x="6793585" y="3085253"/>
                    <a:pt x="6400800" y="3085253"/>
                  </a:cubicBezTo>
                  <a:lnTo>
                    <a:pt x="711200" y="3085253"/>
                  </a:lnTo>
                  <a:cubicBezTo>
                    <a:pt x="318415" y="3085253"/>
                    <a:pt x="0" y="2974748"/>
                    <a:pt x="0" y="2838433"/>
                  </a:cubicBezTo>
                  <a:lnTo>
                    <a:pt x="0" y="246820"/>
                  </a:lnTo>
                  <a:cubicBezTo>
                    <a:pt x="0" y="110505"/>
                    <a:pt x="318415" y="0"/>
                    <a:pt x="711200" y="0"/>
                  </a:cubicBezTo>
                  <a:close/>
                </a:path>
              </a:pathLst>
            </a:custGeom>
            <a:solidFill>
              <a:srgbClr val="FFFFFF"/>
            </a:solidFill>
            <a:ln w="9525" cap="sq">
              <a:solidFill>
                <a:srgbClr val="E0D8D0"/>
              </a:solidFill>
              <a:prstDash val="solid"/>
              <a:miter/>
            </a:ln>
          </p:spPr>
        </p:sp>
      </p:grpSp>
      <p:grpSp>
        <p:nvGrpSpPr>
          <p:cNvPr name="Group 17" id="17"/>
          <p:cNvGrpSpPr/>
          <p:nvPr/>
        </p:nvGrpSpPr>
        <p:grpSpPr>
          <a:xfrm rot="0">
            <a:off x="7347046" y="2168316"/>
            <a:ext cx="657501" cy="704465"/>
            <a:chOff x="0" y="0"/>
            <a:chExt cx="889000" cy="952500"/>
          </a:xfrm>
        </p:grpSpPr>
        <p:sp>
          <p:nvSpPr>
            <p:cNvPr name="Freeform 18" id="18"/>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19" id="19"/>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grpSp>
        <p:nvGrpSpPr>
          <p:cNvPr name="Group 20" id="20"/>
          <p:cNvGrpSpPr/>
          <p:nvPr/>
        </p:nvGrpSpPr>
        <p:grpSpPr>
          <a:xfrm rot="0">
            <a:off x="12794909" y="1956536"/>
            <a:ext cx="5260006" cy="2281841"/>
            <a:chOff x="0" y="0"/>
            <a:chExt cx="7112000" cy="3085253"/>
          </a:xfrm>
        </p:grpSpPr>
        <p:sp>
          <p:nvSpPr>
            <p:cNvPr name="Freeform 21" id="21"/>
            <p:cNvSpPr/>
            <p:nvPr/>
          </p:nvSpPr>
          <p:spPr>
            <a:xfrm flipH="false" flipV="false" rot="0">
              <a:off x="0" y="0"/>
              <a:ext cx="7112000" cy="3085253"/>
            </a:xfrm>
            <a:custGeom>
              <a:avLst/>
              <a:gdLst/>
              <a:ahLst/>
              <a:cxnLst/>
              <a:rect r="r" b="b" t="t" l="l"/>
              <a:pathLst>
                <a:path h="3085253" w="7112000">
                  <a:moveTo>
                    <a:pt x="711200" y="0"/>
                  </a:moveTo>
                  <a:lnTo>
                    <a:pt x="6400800" y="0"/>
                  </a:lnTo>
                  <a:cubicBezTo>
                    <a:pt x="6793585" y="0"/>
                    <a:pt x="7112000" y="110505"/>
                    <a:pt x="7112000" y="246820"/>
                  </a:cubicBezTo>
                  <a:lnTo>
                    <a:pt x="7112000" y="2838433"/>
                  </a:lnTo>
                  <a:cubicBezTo>
                    <a:pt x="7112000" y="2974748"/>
                    <a:pt x="6793585" y="3085253"/>
                    <a:pt x="6400800" y="3085253"/>
                  </a:cubicBezTo>
                  <a:lnTo>
                    <a:pt x="711200" y="3085253"/>
                  </a:lnTo>
                  <a:cubicBezTo>
                    <a:pt x="318415" y="3085253"/>
                    <a:pt x="0" y="2974748"/>
                    <a:pt x="0" y="2838433"/>
                  </a:cubicBezTo>
                  <a:lnTo>
                    <a:pt x="0" y="246820"/>
                  </a:lnTo>
                  <a:cubicBezTo>
                    <a:pt x="0" y="110505"/>
                    <a:pt x="318415" y="0"/>
                    <a:pt x="711200" y="0"/>
                  </a:cubicBezTo>
                  <a:close/>
                </a:path>
              </a:pathLst>
            </a:custGeom>
            <a:solidFill>
              <a:srgbClr val="FFFFFF"/>
            </a:solidFill>
            <a:ln w="9525" cap="sq">
              <a:solidFill>
                <a:srgbClr val="E0D8D0"/>
              </a:solidFill>
              <a:prstDash val="solid"/>
              <a:miter/>
            </a:ln>
          </p:spPr>
        </p:sp>
      </p:grpSp>
      <p:grpSp>
        <p:nvGrpSpPr>
          <p:cNvPr name="Group 22" id="22"/>
          <p:cNvGrpSpPr/>
          <p:nvPr/>
        </p:nvGrpSpPr>
        <p:grpSpPr>
          <a:xfrm rot="0">
            <a:off x="13029731" y="2168316"/>
            <a:ext cx="657501" cy="704465"/>
            <a:chOff x="0" y="0"/>
            <a:chExt cx="889000" cy="952500"/>
          </a:xfrm>
        </p:grpSpPr>
        <p:sp>
          <p:nvSpPr>
            <p:cNvPr name="Freeform 23" id="23"/>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24" id="24"/>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grpSp>
        <p:nvGrpSpPr>
          <p:cNvPr name="Group 25" id="25"/>
          <p:cNvGrpSpPr/>
          <p:nvPr/>
        </p:nvGrpSpPr>
        <p:grpSpPr>
          <a:xfrm rot="0">
            <a:off x="1523467" y="4409249"/>
            <a:ext cx="16720352" cy="2476882"/>
            <a:chOff x="0" y="0"/>
            <a:chExt cx="22293802" cy="3302509"/>
          </a:xfrm>
        </p:grpSpPr>
        <p:grpSp>
          <p:nvGrpSpPr>
            <p:cNvPr name="Group 26" id="26"/>
            <p:cNvGrpSpPr/>
            <p:nvPr/>
          </p:nvGrpSpPr>
          <p:grpSpPr>
            <a:xfrm rot="0">
              <a:off x="0" y="0"/>
              <a:ext cx="7013342" cy="3302509"/>
              <a:chOff x="0" y="0"/>
              <a:chExt cx="7112000" cy="3348966"/>
            </a:xfrm>
          </p:grpSpPr>
          <p:sp>
            <p:nvSpPr>
              <p:cNvPr name="Freeform 27" id="27"/>
              <p:cNvSpPr/>
              <p:nvPr/>
            </p:nvSpPr>
            <p:spPr>
              <a:xfrm flipH="false" flipV="false" rot="0">
                <a:off x="0" y="0"/>
                <a:ext cx="7112000" cy="3348966"/>
              </a:xfrm>
              <a:custGeom>
                <a:avLst/>
                <a:gdLst/>
                <a:ahLst/>
                <a:cxnLst/>
                <a:rect r="r" b="b" t="t" l="l"/>
                <a:pathLst>
                  <a:path h="3348966" w="7112000">
                    <a:moveTo>
                      <a:pt x="635000" y="0"/>
                    </a:moveTo>
                    <a:lnTo>
                      <a:pt x="6477000" y="0"/>
                    </a:lnTo>
                    <a:cubicBezTo>
                      <a:pt x="6827701" y="0"/>
                      <a:pt x="7112000" y="149938"/>
                      <a:pt x="7112000" y="334897"/>
                    </a:cubicBezTo>
                    <a:lnTo>
                      <a:pt x="7112000" y="3014069"/>
                    </a:lnTo>
                    <a:cubicBezTo>
                      <a:pt x="7112000" y="3199028"/>
                      <a:pt x="6827701" y="3348966"/>
                      <a:pt x="6477000" y="3348966"/>
                    </a:cubicBezTo>
                    <a:lnTo>
                      <a:pt x="635000" y="3348966"/>
                    </a:lnTo>
                    <a:cubicBezTo>
                      <a:pt x="284299" y="3348966"/>
                      <a:pt x="0" y="3199028"/>
                      <a:pt x="0" y="3014069"/>
                    </a:cubicBezTo>
                    <a:lnTo>
                      <a:pt x="0" y="334897"/>
                    </a:lnTo>
                    <a:cubicBezTo>
                      <a:pt x="0" y="149938"/>
                      <a:pt x="284299" y="0"/>
                      <a:pt x="635000" y="0"/>
                    </a:cubicBezTo>
                    <a:close/>
                  </a:path>
                </a:pathLst>
              </a:custGeom>
              <a:solidFill>
                <a:srgbClr val="FFFFFF"/>
              </a:solidFill>
              <a:ln w="9525" cap="sq">
                <a:solidFill>
                  <a:srgbClr val="E0D8D0"/>
                </a:solidFill>
                <a:prstDash val="solid"/>
                <a:miter/>
              </a:ln>
            </p:spPr>
          </p:sp>
        </p:grpSp>
        <p:grpSp>
          <p:nvGrpSpPr>
            <p:cNvPr name="Group 28" id="28"/>
            <p:cNvGrpSpPr/>
            <p:nvPr/>
          </p:nvGrpSpPr>
          <p:grpSpPr>
            <a:xfrm rot="0">
              <a:off x="313096" y="345397"/>
              <a:ext cx="876668" cy="939287"/>
              <a:chOff x="0" y="0"/>
              <a:chExt cx="889000" cy="952500"/>
            </a:xfrm>
          </p:grpSpPr>
          <p:sp>
            <p:nvSpPr>
              <p:cNvPr name="Freeform 29" id="29"/>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30" id="30"/>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sp>
          <p:nvSpPr>
            <p:cNvPr name="TextBox 31" id="31"/>
            <p:cNvSpPr txBox="true"/>
            <p:nvPr/>
          </p:nvSpPr>
          <p:spPr>
            <a:xfrm rot="0">
              <a:off x="751429" y="595146"/>
              <a:ext cx="6512389" cy="486876"/>
            </a:xfrm>
            <a:prstGeom prst="rect">
              <a:avLst/>
            </a:prstGeom>
          </p:spPr>
          <p:txBody>
            <a:bodyPr anchor="t" rtlCol="false" tIns="0" lIns="0" bIns="0" rIns="0">
              <a:spAutoFit/>
            </a:bodyPr>
            <a:lstStyle/>
            <a:p>
              <a:pPr algn="ctr" marL="0" indent="0" lvl="0">
                <a:lnSpc>
                  <a:spcPts val="2763"/>
                </a:lnSpc>
                <a:spcBef>
                  <a:spcPct val="0"/>
                </a:spcBef>
              </a:pPr>
              <a:r>
                <a:rPr lang="en-US" b="true" sz="2512" strike="noStrike" u="none">
                  <a:solidFill>
                    <a:srgbClr val="435966"/>
                  </a:solidFill>
                  <a:latin typeface="Glacial Indifference Bold"/>
                  <a:ea typeface="Glacial Indifference Bold"/>
                  <a:cs typeface="Glacial Indifference Bold"/>
                  <a:sym typeface="Glacial Indifference Bold"/>
                </a:rPr>
                <a:t>Sensibilisation au handicap</a:t>
              </a:r>
            </a:p>
          </p:txBody>
        </p:sp>
        <p:sp>
          <p:nvSpPr>
            <p:cNvPr name="TextBox 32" id="32"/>
            <p:cNvSpPr txBox="true"/>
            <p:nvPr/>
          </p:nvSpPr>
          <p:spPr>
            <a:xfrm rot="0">
              <a:off x="314344" y="1473866"/>
              <a:ext cx="6387151" cy="1599898"/>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Atelier avec le groupe Prépa Clés Avenir pour changer de regard sur le handicap : dédramatiser, sensibiliser aux réalités quotidiennes et promouvoir l'inclusion.</a:t>
              </a:r>
            </a:p>
          </p:txBody>
        </p:sp>
        <p:grpSp>
          <p:nvGrpSpPr>
            <p:cNvPr name="Group 33" id="33"/>
            <p:cNvGrpSpPr/>
            <p:nvPr/>
          </p:nvGrpSpPr>
          <p:grpSpPr>
            <a:xfrm rot="0">
              <a:off x="7514295" y="50095"/>
              <a:ext cx="7013342" cy="3252414"/>
              <a:chOff x="0" y="0"/>
              <a:chExt cx="7112000" cy="3298166"/>
            </a:xfrm>
          </p:grpSpPr>
          <p:sp>
            <p:nvSpPr>
              <p:cNvPr name="Freeform 34" id="34"/>
              <p:cNvSpPr/>
              <p:nvPr/>
            </p:nvSpPr>
            <p:spPr>
              <a:xfrm flipH="false" flipV="false" rot="0">
                <a:off x="0" y="0"/>
                <a:ext cx="7112000" cy="3298166"/>
              </a:xfrm>
              <a:custGeom>
                <a:avLst/>
                <a:gdLst/>
                <a:ahLst/>
                <a:cxnLst/>
                <a:rect r="r" b="b" t="t" l="l"/>
                <a:pathLst>
                  <a:path h="3298166" w="7112000">
                    <a:moveTo>
                      <a:pt x="635000" y="0"/>
                    </a:moveTo>
                    <a:lnTo>
                      <a:pt x="6477000" y="0"/>
                    </a:lnTo>
                    <a:cubicBezTo>
                      <a:pt x="6827701" y="0"/>
                      <a:pt x="7112000" y="147664"/>
                      <a:pt x="7112000" y="329817"/>
                    </a:cubicBezTo>
                    <a:lnTo>
                      <a:pt x="7112000" y="2968349"/>
                    </a:lnTo>
                    <a:cubicBezTo>
                      <a:pt x="7112000" y="3150502"/>
                      <a:pt x="6827701" y="3298166"/>
                      <a:pt x="6477000" y="3298166"/>
                    </a:cubicBezTo>
                    <a:lnTo>
                      <a:pt x="635000" y="3298166"/>
                    </a:lnTo>
                    <a:cubicBezTo>
                      <a:pt x="284299" y="3298166"/>
                      <a:pt x="0" y="3150502"/>
                      <a:pt x="0" y="2968349"/>
                    </a:cubicBezTo>
                    <a:lnTo>
                      <a:pt x="0" y="329817"/>
                    </a:lnTo>
                    <a:cubicBezTo>
                      <a:pt x="0" y="147664"/>
                      <a:pt x="284299" y="0"/>
                      <a:pt x="635000" y="0"/>
                    </a:cubicBezTo>
                    <a:close/>
                  </a:path>
                </a:pathLst>
              </a:custGeom>
              <a:solidFill>
                <a:srgbClr val="FFFFFF"/>
              </a:solidFill>
              <a:ln w="9525" cap="sq">
                <a:solidFill>
                  <a:srgbClr val="E0D8D0"/>
                </a:solidFill>
                <a:prstDash val="solid"/>
                <a:miter/>
              </a:ln>
            </p:spPr>
          </p:sp>
        </p:grpSp>
        <p:grpSp>
          <p:nvGrpSpPr>
            <p:cNvPr name="Group 35" id="35"/>
            <p:cNvGrpSpPr/>
            <p:nvPr/>
          </p:nvGrpSpPr>
          <p:grpSpPr>
            <a:xfrm rot="0">
              <a:off x="7827390" y="419300"/>
              <a:ext cx="876668" cy="939287"/>
              <a:chOff x="0" y="0"/>
              <a:chExt cx="889000" cy="952500"/>
            </a:xfrm>
          </p:grpSpPr>
          <p:sp>
            <p:nvSpPr>
              <p:cNvPr name="Freeform 36" id="36"/>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37" id="37"/>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sp>
          <p:nvSpPr>
            <p:cNvPr name="TextBox 38" id="38"/>
            <p:cNvSpPr txBox="true"/>
            <p:nvPr/>
          </p:nvSpPr>
          <p:spPr>
            <a:xfrm rot="0">
              <a:off x="8265724" y="661692"/>
              <a:ext cx="6512389" cy="473554"/>
            </a:xfrm>
            <a:prstGeom prst="rect">
              <a:avLst/>
            </a:prstGeom>
          </p:spPr>
          <p:txBody>
            <a:bodyPr anchor="t" rtlCol="false" tIns="0" lIns="0" bIns="0" rIns="0">
              <a:spAutoFit/>
            </a:bodyPr>
            <a:lstStyle/>
            <a:p>
              <a:pPr algn="ctr" marL="0" indent="0" lvl="0">
                <a:lnSpc>
                  <a:spcPts val="2711"/>
                </a:lnSpc>
                <a:spcBef>
                  <a:spcPct val="0"/>
                </a:spcBef>
              </a:pPr>
              <a:r>
                <a:rPr lang="en-US" b="true" sz="2465" strike="noStrike" u="none">
                  <a:solidFill>
                    <a:srgbClr val="435966"/>
                  </a:solidFill>
                  <a:latin typeface="Glacial Indifference Bold"/>
                  <a:ea typeface="Glacial Indifference Bold"/>
                  <a:cs typeface="Glacial Indifference Bold"/>
                  <a:sym typeface="Glacial Indifference Bold"/>
                </a:rPr>
                <a:t>Don d'ordinateurs par Enedis</a:t>
              </a:r>
            </a:p>
          </p:txBody>
        </p:sp>
        <p:sp>
          <p:nvSpPr>
            <p:cNvPr name="TextBox 39" id="39"/>
            <p:cNvSpPr txBox="true"/>
            <p:nvPr/>
          </p:nvSpPr>
          <p:spPr>
            <a:xfrm rot="0">
              <a:off x="7827390" y="1473866"/>
              <a:ext cx="6387151" cy="1199135"/>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Enedis a remis des ordinateurs reconditionnés par Odéa 49 à EnVol et Collectif 49. Un geste concret contre la fracture numérique.</a:t>
              </a:r>
            </a:p>
          </p:txBody>
        </p:sp>
        <p:grpSp>
          <p:nvGrpSpPr>
            <p:cNvPr name="Group 40" id="40"/>
            <p:cNvGrpSpPr/>
            <p:nvPr/>
          </p:nvGrpSpPr>
          <p:grpSpPr>
            <a:xfrm rot="0">
              <a:off x="15028590" y="50095"/>
              <a:ext cx="7013342" cy="3252414"/>
              <a:chOff x="0" y="0"/>
              <a:chExt cx="7112000" cy="3298166"/>
            </a:xfrm>
          </p:grpSpPr>
          <p:sp>
            <p:nvSpPr>
              <p:cNvPr name="Freeform 41" id="41"/>
              <p:cNvSpPr/>
              <p:nvPr/>
            </p:nvSpPr>
            <p:spPr>
              <a:xfrm flipH="false" flipV="false" rot="0">
                <a:off x="0" y="0"/>
                <a:ext cx="7112000" cy="3298166"/>
              </a:xfrm>
              <a:custGeom>
                <a:avLst/>
                <a:gdLst/>
                <a:ahLst/>
                <a:cxnLst/>
                <a:rect r="r" b="b" t="t" l="l"/>
                <a:pathLst>
                  <a:path h="3298166" w="7112000">
                    <a:moveTo>
                      <a:pt x="635000" y="0"/>
                    </a:moveTo>
                    <a:lnTo>
                      <a:pt x="6477000" y="0"/>
                    </a:lnTo>
                    <a:cubicBezTo>
                      <a:pt x="6827701" y="0"/>
                      <a:pt x="7112000" y="147664"/>
                      <a:pt x="7112000" y="329817"/>
                    </a:cubicBezTo>
                    <a:lnTo>
                      <a:pt x="7112000" y="2968349"/>
                    </a:lnTo>
                    <a:cubicBezTo>
                      <a:pt x="7112000" y="3150502"/>
                      <a:pt x="6827701" y="3298166"/>
                      <a:pt x="6477000" y="3298166"/>
                    </a:cubicBezTo>
                    <a:lnTo>
                      <a:pt x="635000" y="3298166"/>
                    </a:lnTo>
                    <a:cubicBezTo>
                      <a:pt x="284299" y="3298166"/>
                      <a:pt x="0" y="3150502"/>
                      <a:pt x="0" y="2968349"/>
                    </a:cubicBezTo>
                    <a:lnTo>
                      <a:pt x="0" y="329817"/>
                    </a:lnTo>
                    <a:cubicBezTo>
                      <a:pt x="0" y="147664"/>
                      <a:pt x="284299" y="0"/>
                      <a:pt x="635000" y="0"/>
                    </a:cubicBezTo>
                    <a:close/>
                  </a:path>
                </a:pathLst>
              </a:custGeom>
              <a:solidFill>
                <a:srgbClr val="FFFFFF"/>
              </a:solidFill>
              <a:ln w="9525" cap="sq">
                <a:solidFill>
                  <a:srgbClr val="E0D8D0"/>
                </a:solidFill>
                <a:prstDash val="solid"/>
                <a:miter/>
              </a:ln>
            </p:spPr>
          </p:sp>
        </p:grpSp>
        <p:grpSp>
          <p:nvGrpSpPr>
            <p:cNvPr name="Group 42" id="42"/>
            <p:cNvGrpSpPr/>
            <p:nvPr/>
          </p:nvGrpSpPr>
          <p:grpSpPr>
            <a:xfrm rot="0">
              <a:off x="15273413" y="359415"/>
              <a:ext cx="876668" cy="939287"/>
              <a:chOff x="0" y="0"/>
              <a:chExt cx="889000" cy="952500"/>
            </a:xfrm>
          </p:grpSpPr>
          <p:sp>
            <p:nvSpPr>
              <p:cNvPr name="Freeform 43" id="43"/>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44" id="44"/>
              <p:cNvSpPr txBox="true"/>
              <p:nvPr/>
            </p:nvSpPr>
            <p:spPr>
              <a:xfrm>
                <a:off x="0" y="-66675"/>
                <a:ext cx="889000" cy="1019175"/>
              </a:xfrm>
              <a:prstGeom prst="rect">
                <a:avLst/>
              </a:prstGeom>
            </p:spPr>
            <p:txBody>
              <a:bodyPr anchor="ctr" rtlCol="false" tIns="50095" lIns="50095" bIns="50095" rIns="50095"/>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sp>
          <p:nvSpPr>
            <p:cNvPr name="TextBox 45" id="45"/>
            <p:cNvSpPr txBox="true"/>
            <p:nvPr/>
          </p:nvSpPr>
          <p:spPr>
            <a:xfrm rot="0">
              <a:off x="15781413" y="601807"/>
              <a:ext cx="6512389" cy="473554"/>
            </a:xfrm>
            <a:prstGeom prst="rect">
              <a:avLst/>
            </a:prstGeom>
          </p:spPr>
          <p:txBody>
            <a:bodyPr anchor="t" rtlCol="false" tIns="0" lIns="0" bIns="0" rIns="0">
              <a:spAutoFit/>
            </a:bodyPr>
            <a:lstStyle/>
            <a:p>
              <a:pPr algn="ctr" marL="0" indent="0" lvl="0">
                <a:lnSpc>
                  <a:spcPts val="2711"/>
                </a:lnSpc>
                <a:spcBef>
                  <a:spcPct val="0"/>
                </a:spcBef>
              </a:pPr>
              <a:r>
                <a:rPr lang="en-US" b="true" sz="2465" strike="noStrike" u="none">
                  <a:solidFill>
                    <a:srgbClr val="435966"/>
                  </a:solidFill>
                  <a:latin typeface="Glacial Indifference Bold"/>
                  <a:ea typeface="Glacial Indifference Bold"/>
                  <a:cs typeface="Glacial Indifference Bold"/>
                  <a:sym typeface="Glacial Indifference Bold"/>
                </a:rPr>
                <a:t>Transition Écologique - ADSE</a:t>
              </a:r>
            </a:p>
          </p:txBody>
        </p:sp>
        <p:sp>
          <p:nvSpPr>
            <p:cNvPr name="TextBox 46" id="46"/>
            <p:cNvSpPr txBox="true"/>
            <p:nvPr/>
          </p:nvSpPr>
          <p:spPr>
            <a:xfrm rot="0">
              <a:off x="15340437" y="1473866"/>
              <a:ext cx="6387151" cy="1199135"/>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Clap de fin pour le cycle animé par Asure et EnVol : visites, rencontres et sensibilisation aux enjeux écologiques à Segré.</a:t>
              </a:r>
            </a:p>
          </p:txBody>
        </p:sp>
      </p:grpSp>
      <p:grpSp>
        <p:nvGrpSpPr>
          <p:cNvPr name="Group 47" id="47"/>
          <p:cNvGrpSpPr/>
          <p:nvPr/>
        </p:nvGrpSpPr>
        <p:grpSpPr>
          <a:xfrm rot="0">
            <a:off x="1583760" y="7124256"/>
            <a:ext cx="5334000" cy="2874960"/>
            <a:chOff x="0" y="0"/>
            <a:chExt cx="7112000" cy="3833280"/>
          </a:xfrm>
        </p:grpSpPr>
        <p:sp>
          <p:nvSpPr>
            <p:cNvPr name="Freeform 48" id="48"/>
            <p:cNvSpPr/>
            <p:nvPr/>
          </p:nvSpPr>
          <p:spPr>
            <a:xfrm flipH="false" flipV="false" rot="0">
              <a:off x="0" y="0"/>
              <a:ext cx="7112000" cy="3833280"/>
            </a:xfrm>
            <a:custGeom>
              <a:avLst/>
              <a:gdLst/>
              <a:ahLst/>
              <a:cxnLst/>
              <a:rect r="r" b="b" t="t" l="l"/>
              <a:pathLst>
                <a:path h="3833280" w="7112000">
                  <a:moveTo>
                    <a:pt x="635000" y="0"/>
                  </a:moveTo>
                  <a:lnTo>
                    <a:pt x="6477000" y="0"/>
                  </a:lnTo>
                  <a:cubicBezTo>
                    <a:pt x="6827701" y="0"/>
                    <a:pt x="7112000" y="171622"/>
                    <a:pt x="7112000" y="383328"/>
                  </a:cubicBezTo>
                  <a:lnTo>
                    <a:pt x="7112000" y="3449952"/>
                  </a:lnTo>
                  <a:cubicBezTo>
                    <a:pt x="7112000" y="3661658"/>
                    <a:pt x="6827701" y="3833280"/>
                    <a:pt x="6477000" y="3833280"/>
                  </a:cubicBezTo>
                  <a:lnTo>
                    <a:pt x="635000" y="3833280"/>
                  </a:lnTo>
                  <a:cubicBezTo>
                    <a:pt x="284299" y="3833280"/>
                    <a:pt x="0" y="3661658"/>
                    <a:pt x="0" y="3449952"/>
                  </a:cubicBezTo>
                  <a:lnTo>
                    <a:pt x="0" y="383328"/>
                  </a:lnTo>
                  <a:cubicBezTo>
                    <a:pt x="0" y="171622"/>
                    <a:pt x="284299" y="0"/>
                    <a:pt x="635000" y="0"/>
                  </a:cubicBezTo>
                  <a:close/>
                </a:path>
              </a:pathLst>
            </a:custGeom>
            <a:solidFill>
              <a:srgbClr val="FFFFFF"/>
            </a:solidFill>
            <a:ln w="9525" cap="sq">
              <a:solidFill>
                <a:srgbClr val="E0D8D0"/>
              </a:solidFill>
              <a:prstDash val="solid"/>
              <a:miter/>
            </a:ln>
          </p:spPr>
        </p:sp>
      </p:grpSp>
      <p:grpSp>
        <p:nvGrpSpPr>
          <p:cNvPr name="Group 49" id="49"/>
          <p:cNvGrpSpPr/>
          <p:nvPr/>
        </p:nvGrpSpPr>
        <p:grpSpPr>
          <a:xfrm rot="0">
            <a:off x="1821885" y="7299899"/>
            <a:ext cx="666750" cy="714375"/>
            <a:chOff x="0" y="0"/>
            <a:chExt cx="889000" cy="952500"/>
          </a:xfrm>
        </p:grpSpPr>
        <p:sp>
          <p:nvSpPr>
            <p:cNvPr name="Freeform 50" id="50"/>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51" id="51"/>
            <p:cNvSpPr txBox="true"/>
            <p:nvPr/>
          </p:nvSpPr>
          <p:spPr>
            <a:xfrm>
              <a:off x="0" y="-66675"/>
              <a:ext cx="889000" cy="1019175"/>
            </a:xfrm>
            <a:prstGeom prst="rect">
              <a:avLst/>
            </a:prstGeom>
          </p:spPr>
          <p:txBody>
            <a:bodyPr anchor="ctr" rtlCol="false" tIns="50800" lIns="50800" bIns="50800" rIns="50800"/>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grpSp>
        <p:nvGrpSpPr>
          <p:cNvPr name="Group 52" id="52"/>
          <p:cNvGrpSpPr/>
          <p:nvPr/>
        </p:nvGrpSpPr>
        <p:grpSpPr>
          <a:xfrm rot="0">
            <a:off x="7216643" y="7124256"/>
            <a:ext cx="5334000" cy="2874960"/>
            <a:chOff x="0" y="0"/>
            <a:chExt cx="7112000" cy="3833280"/>
          </a:xfrm>
        </p:grpSpPr>
        <p:grpSp>
          <p:nvGrpSpPr>
            <p:cNvPr name="Group 53" id="53"/>
            <p:cNvGrpSpPr/>
            <p:nvPr/>
          </p:nvGrpSpPr>
          <p:grpSpPr>
            <a:xfrm rot="0">
              <a:off x="0" y="0"/>
              <a:ext cx="7112000" cy="3833280"/>
              <a:chOff x="0" y="0"/>
              <a:chExt cx="7112000" cy="3833280"/>
            </a:xfrm>
          </p:grpSpPr>
          <p:sp>
            <p:nvSpPr>
              <p:cNvPr name="Freeform 54" id="54"/>
              <p:cNvSpPr/>
              <p:nvPr/>
            </p:nvSpPr>
            <p:spPr>
              <a:xfrm flipH="false" flipV="false" rot="0">
                <a:off x="0" y="0"/>
                <a:ext cx="7112000" cy="3833280"/>
              </a:xfrm>
              <a:custGeom>
                <a:avLst/>
                <a:gdLst/>
                <a:ahLst/>
                <a:cxnLst/>
                <a:rect r="r" b="b" t="t" l="l"/>
                <a:pathLst>
                  <a:path h="3833280" w="7112000">
                    <a:moveTo>
                      <a:pt x="635000" y="0"/>
                    </a:moveTo>
                    <a:lnTo>
                      <a:pt x="6477000" y="0"/>
                    </a:lnTo>
                    <a:cubicBezTo>
                      <a:pt x="6827701" y="0"/>
                      <a:pt x="7112000" y="171622"/>
                      <a:pt x="7112000" y="383328"/>
                    </a:cubicBezTo>
                    <a:lnTo>
                      <a:pt x="7112000" y="3449952"/>
                    </a:lnTo>
                    <a:cubicBezTo>
                      <a:pt x="7112000" y="3661658"/>
                      <a:pt x="6827701" y="3833280"/>
                      <a:pt x="6477000" y="3833280"/>
                    </a:cubicBezTo>
                    <a:lnTo>
                      <a:pt x="635000" y="3833280"/>
                    </a:lnTo>
                    <a:cubicBezTo>
                      <a:pt x="284299" y="3833280"/>
                      <a:pt x="0" y="3661658"/>
                      <a:pt x="0" y="3449952"/>
                    </a:cubicBezTo>
                    <a:lnTo>
                      <a:pt x="0" y="383328"/>
                    </a:lnTo>
                    <a:cubicBezTo>
                      <a:pt x="0" y="171622"/>
                      <a:pt x="284299" y="0"/>
                      <a:pt x="635000" y="0"/>
                    </a:cubicBezTo>
                    <a:close/>
                  </a:path>
                </a:pathLst>
              </a:custGeom>
              <a:solidFill>
                <a:srgbClr val="FFFFFF"/>
              </a:solidFill>
              <a:ln w="9525" cap="sq">
                <a:solidFill>
                  <a:srgbClr val="E0D8D0"/>
                </a:solidFill>
                <a:prstDash val="solid"/>
                <a:miter/>
              </a:ln>
            </p:spPr>
          </p:sp>
        </p:grpSp>
        <p:sp>
          <p:nvSpPr>
            <p:cNvPr name="TextBox 55" id="55"/>
            <p:cNvSpPr txBox="true"/>
            <p:nvPr/>
          </p:nvSpPr>
          <p:spPr>
            <a:xfrm rot="0">
              <a:off x="254000" y="507260"/>
              <a:ext cx="6604000" cy="425413"/>
            </a:xfrm>
            <a:prstGeom prst="rect">
              <a:avLst/>
            </a:prstGeom>
          </p:spPr>
          <p:txBody>
            <a:bodyPr anchor="t" rtlCol="false" tIns="0" lIns="0" bIns="0" rIns="0">
              <a:spAutoFit/>
            </a:bodyPr>
            <a:lstStyle/>
            <a:p>
              <a:pPr algn="ctr" marL="0" indent="0" lvl="0">
                <a:lnSpc>
                  <a:spcPts val="2472"/>
                </a:lnSpc>
                <a:spcBef>
                  <a:spcPct val="0"/>
                </a:spcBef>
              </a:pPr>
              <a:r>
                <a:rPr lang="en-US" b="true" sz="2247" strike="noStrike" u="none">
                  <a:solidFill>
                    <a:srgbClr val="435966"/>
                  </a:solidFill>
                  <a:latin typeface="Glacial Indifference Bold"/>
                  <a:ea typeface="Glacial Indifference Bold"/>
                  <a:cs typeface="Glacial Indifference Bold"/>
                  <a:sym typeface="Glacial Indifference Bold"/>
                </a:rPr>
                <a:t>Festival des Retraités</a:t>
              </a:r>
            </a:p>
          </p:txBody>
        </p:sp>
        <p:sp>
          <p:nvSpPr>
            <p:cNvPr name="TextBox 56" id="56"/>
            <p:cNvSpPr txBox="true"/>
            <p:nvPr/>
          </p:nvSpPr>
          <p:spPr>
            <a:xfrm rot="0">
              <a:off x="381000" y="1357216"/>
              <a:ext cx="6477000" cy="1622510"/>
            </a:xfrm>
            <a:prstGeom prst="rect">
              <a:avLst/>
            </a:prstGeom>
          </p:spPr>
          <p:txBody>
            <a:bodyPr anchor="t" rtlCol="false" tIns="0" lIns="0" bIns="0" rIns="0">
              <a:spAutoFit/>
            </a:bodyPr>
            <a:lstStyle/>
            <a:p>
              <a:pPr algn="ctr" marL="0" indent="0" lvl="0">
                <a:lnSpc>
                  <a:spcPts val="2430"/>
                </a:lnSpc>
                <a:spcBef>
                  <a:spcPct val="0"/>
                </a:spcBef>
              </a:pPr>
              <a:r>
                <a:rPr lang="en-US" sz="1869" strike="noStrike" u="none">
                  <a:solidFill>
                    <a:srgbClr val="333333"/>
                  </a:solidFill>
                  <a:latin typeface="Glacial Indifference"/>
                  <a:ea typeface="Glacial Indifference"/>
                  <a:cs typeface="Glacial Indifference"/>
                  <a:sym typeface="Glacial Indifference"/>
                </a:rPr>
                <a:t>Après 40 ans d'aventures solidaires et plus de 70 000 € récoltés, le Festival des Retraités du Haut-Anjou remet un dernier chèque de 1 000 € à EnVol. Merci pour cet engagement !</a:t>
              </a:r>
            </a:p>
          </p:txBody>
        </p:sp>
        <p:grpSp>
          <p:nvGrpSpPr>
            <p:cNvPr name="Group 57" id="57"/>
            <p:cNvGrpSpPr/>
            <p:nvPr/>
          </p:nvGrpSpPr>
          <p:grpSpPr>
            <a:xfrm rot="0">
              <a:off x="381000" y="234191"/>
              <a:ext cx="889000" cy="952500"/>
              <a:chOff x="0" y="0"/>
              <a:chExt cx="889000" cy="952500"/>
            </a:xfrm>
          </p:grpSpPr>
          <p:sp>
            <p:nvSpPr>
              <p:cNvPr name="Freeform 58" id="58"/>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59" id="59"/>
              <p:cNvSpPr txBox="true"/>
              <p:nvPr/>
            </p:nvSpPr>
            <p:spPr>
              <a:xfrm>
                <a:off x="0" y="-66675"/>
                <a:ext cx="889000" cy="1019175"/>
              </a:xfrm>
              <a:prstGeom prst="rect">
                <a:avLst/>
              </a:prstGeom>
            </p:spPr>
            <p:txBody>
              <a:bodyPr anchor="ctr" rtlCol="false" tIns="50800" lIns="50800" bIns="50800" rIns="50800"/>
              <a:lstStyle/>
              <a:p>
                <a:pPr algn="ctr" marL="0" indent="0" lvl="0">
                  <a:lnSpc>
                    <a:spcPts val="4200"/>
                  </a:lnSpc>
                  <a:spcBef>
                    <a:spcPct val="0"/>
                  </a:spcBef>
                </a:pPr>
                <a:r>
                  <a:rPr lang="en-US" sz="3000" strike="noStrike" u="none">
                    <a:solidFill>
                      <a:srgbClr val="435966"/>
                    </a:solidFill>
                    <a:latin typeface="Glacial Indifference"/>
                    <a:ea typeface="Glacial Indifference"/>
                    <a:cs typeface="Glacial Indifference"/>
                    <a:sym typeface="Glacial Indifference"/>
                  </a:rPr>
                  <a:t>🎉</a:t>
                </a:r>
              </a:p>
            </p:txBody>
          </p:sp>
        </p:grpSp>
      </p:grpSp>
      <p:grpSp>
        <p:nvGrpSpPr>
          <p:cNvPr name="Group 60" id="60"/>
          <p:cNvGrpSpPr/>
          <p:nvPr/>
        </p:nvGrpSpPr>
        <p:grpSpPr>
          <a:xfrm rot="0">
            <a:off x="12845918" y="7114731"/>
            <a:ext cx="5442360" cy="2890690"/>
            <a:chOff x="0" y="0"/>
            <a:chExt cx="7256481" cy="3854253"/>
          </a:xfrm>
        </p:grpSpPr>
        <p:grpSp>
          <p:nvGrpSpPr>
            <p:cNvPr name="Group 61" id="61"/>
            <p:cNvGrpSpPr/>
            <p:nvPr/>
          </p:nvGrpSpPr>
          <p:grpSpPr>
            <a:xfrm rot="0">
              <a:off x="0" y="0"/>
              <a:ext cx="7112000" cy="3854253"/>
              <a:chOff x="0" y="0"/>
              <a:chExt cx="7112000" cy="3854253"/>
            </a:xfrm>
          </p:grpSpPr>
          <p:sp>
            <p:nvSpPr>
              <p:cNvPr name="Freeform 62" id="62"/>
              <p:cNvSpPr/>
              <p:nvPr/>
            </p:nvSpPr>
            <p:spPr>
              <a:xfrm flipH="false" flipV="false" rot="0">
                <a:off x="0" y="0"/>
                <a:ext cx="7112000" cy="3854253"/>
              </a:xfrm>
              <a:custGeom>
                <a:avLst/>
                <a:gdLst/>
                <a:ahLst/>
                <a:cxnLst/>
                <a:rect r="r" b="b" t="t" l="l"/>
                <a:pathLst>
                  <a:path h="3854253" w="7112000">
                    <a:moveTo>
                      <a:pt x="635000" y="0"/>
                    </a:moveTo>
                    <a:lnTo>
                      <a:pt x="6477000" y="0"/>
                    </a:lnTo>
                    <a:cubicBezTo>
                      <a:pt x="6827701" y="0"/>
                      <a:pt x="7112000" y="172561"/>
                      <a:pt x="7112000" y="385425"/>
                    </a:cubicBezTo>
                    <a:lnTo>
                      <a:pt x="7112000" y="3468827"/>
                    </a:lnTo>
                    <a:cubicBezTo>
                      <a:pt x="7112000" y="3681692"/>
                      <a:pt x="6827701" y="3854253"/>
                      <a:pt x="6477000" y="3854253"/>
                    </a:cubicBezTo>
                    <a:lnTo>
                      <a:pt x="635000" y="3854253"/>
                    </a:lnTo>
                    <a:cubicBezTo>
                      <a:pt x="284299" y="3854253"/>
                      <a:pt x="0" y="3681692"/>
                      <a:pt x="0" y="3468827"/>
                    </a:cubicBezTo>
                    <a:lnTo>
                      <a:pt x="0" y="385425"/>
                    </a:lnTo>
                    <a:cubicBezTo>
                      <a:pt x="0" y="172561"/>
                      <a:pt x="284299" y="0"/>
                      <a:pt x="635000" y="0"/>
                    </a:cubicBezTo>
                    <a:close/>
                  </a:path>
                </a:pathLst>
              </a:custGeom>
              <a:solidFill>
                <a:srgbClr val="FFFFFF"/>
              </a:solidFill>
              <a:ln w="9525" cap="sq">
                <a:solidFill>
                  <a:srgbClr val="E0D8D0"/>
                </a:solidFill>
                <a:prstDash val="solid"/>
                <a:miter/>
              </a:ln>
            </p:spPr>
          </p:sp>
        </p:grpSp>
        <p:sp>
          <p:nvSpPr>
            <p:cNvPr name="TextBox 63" id="63"/>
            <p:cNvSpPr txBox="true"/>
            <p:nvPr/>
          </p:nvSpPr>
          <p:spPr>
            <a:xfrm rot="0">
              <a:off x="652481" y="553978"/>
              <a:ext cx="6604000" cy="831813"/>
            </a:xfrm>
            <a:prstGeom prst="rect">
              <a:avLst/>
            </a:prstGeom>
          </p:spPr>
          <p:txBody>
            <a:bodyPr anchor="t" rtlCol="false" tIns="0" lIns="0" bIns="0" rIns="0">
              <a:spAutoFit/>
            </a:bodyPr>
            <a:lstStyle/>
            <a:p>
              <a:pPr algn="ctr" marL="0" indent="0" lvl="0">
                <a:lnSpc>
                  <a:spcPts val="2472"/>
                </a:lnSpc>
                <a:spcBef>
                  <a:spcPct val="0"/>
                </a:spcBef>
              </a:pPr>
              <a:r>
                <a:rPr lang="en-US" b="true" sz="2247">
                  <a:solidFill>
                    <a:srgbClr val="435966"/>
                  </a:solidFill>
                  <a:latin typeface="Glacial Indifference Bold"/>
                  <a:ea typeface="Glacial Indifference Bold"/>
                  <a:cs typeface="Glacial Indifference Bold"/>
                  <a:sym typeface="Glacial Indifference Bold"/>
                </a:rPr>
                <a:t> L</a:t>
              </a:r>
              <a:r>
                <a:rPr lang="en-US" b="true" sz="2247" strike="noStrike" u="none">
                  <a:solidFill>
                    <a:srgbClr val="435966"/>
                  </a:solidFill>
                  <a:latin typeface="Glacial Indifference Bold"/>
                  <a:ea typeface="Glacial Indifference Bold"/>
                  <a:cs typeface="Glacial Indifference Bold"/>
                  <a:sym typeface="Glacial Indifference Bold"/>
                </a:rPr>
                <a:t>es </a:t>
              </a:r>
              <a:r>
                <a:rPr lang="en-US" b="true" sz="2247" strike="noStrike" u="none">
                  <a:solidFill>
                    <a:srgbClr val="435966"/>
                  </a:solidFill>
                  <a:latin typeface="Glacial Indifference Bold"/>
                  <a:ea typeface="Glacial Indifference Bold"/>
                  <a:cs typeface="Glacial Indifference Bold"/>
                  <a:sym typeface="Glacial Indifference Bold"/>
                </a:rPr>
                <a:t>Numériki</a:t>
              </a:r>
              <a:r>
                <a:rPr lang="en-US" b="true" sz="2247" strike="noStrike" u="none">
                  <a:solidFill>
                    <a:srgbClr val="435966"/>
                  </a:solidFill>
                  <a:latin typeface="Glacial Indifference Bold"/>
                  <a:ea typeface="Glacial Indifference Bold"/>
                  <a:cs typeface="Glacial Indifference Bold"/>
                  <a:sym typeface="Glacial Indifference Bold"/>
                </a:rPr>
                <a:t>ds </a:t>
              </a:r>
              <a:r>
                <a:rPr lang="en-US" b="true" sz="2247" strike="noStrike" u="none">
                  <a:solidFill>
                    <a:srgbClr val="435966"/>
                  </a:solidFill>
                  <a:latin typeface="Glacial Indifference Bold"/>
                  <a:ea typeface="Glacial Indifference Bold"/>
                  <a:cs typeface="Glacial Indifference Bold"/>
                  <a:sym typeface="Glacial Indifference Bold"/>
                </a:rPr>
                <a:t>à l'œuvr</a:t>
              </a:r>
              <a:r>
                <a:rPr lang="en-US" b="true" sz="2247" strike="noStrike" u="none">
                  <a:solidFill>
                    <a:srgbClr val="435966"/>
                  </a:solidFill>
                  <a:latin typeface="Glacial Indifference Bold"/>
                  <a:ea typeface="Glacial Indifference Bold"/>
                  <a:cs typeface="Glacial Indifference Bold"/>
                  <a:sym typeface="Glacial Indifference Bold"/>
                </a:rPr>
                <a:t>e</a:t>
              </a:r>
              <a:r>
                <a:rPr lang="en-US" b="true" sz="2247" strike="noStrike" u="none">
                  <a:solidFill>
                    <a:srgbClr val="435966"/>
                  </a:solidFill>
                  <a:latin typeface="Glacial Indifference Bold"/>
                  <a:ea typeface="Glacial Indifference Bold"/>
                  <a:cs typeface="Glacial Indifference Bold"/>
                  <a:sym typeface="Glacial Indifference Bold"/>
                </a:rPr>
                <a:t> </a:t>
              </a:r>
            </a:p>
            <a:p>
              <a:pPr algn="ctr" marL="0" indent="0" lvl="0">
                <a:lnSpc>
                  <a:spcPts val="2472"/>
                </a:lnSpc>
                <a:spcBef>
                  <a:spcPct val="0"/>
                </a:spcBef>
              </a:pPr>
            </a:p>
          </p:txBody>
        </p:sp>
        <p:sp>
          <p:nvSpPr>
            <p:cNvPr name="TextBox 64" id="64"/>
            <p:cNvSpPr txBox="true"/>
            <p:nvPr/>
          </p:nvSpPr>
          <p:spPr>
            <a:xfrm rot="0">
              <a:off x="381000" y="1357216"/>
              <a:ext cx="6477000" cy="2028910"/>
            </a:xfrm>
            <a:prstGeom prst="rect">
              <a:avLst/>
            </a:prstGeom>
          </p:spPr>
          <p:txBody>
            <a:bodyPr anchor="t" rtlCol="false" tIns="0" lIns="0" bIns="0" rIns="0">
              <a:spAutoFit/>
            </a:bodyPr>
            <a:lstStyle/>
            <a:p>
              <a:pPr algn="ctr" marL="0" indent="0" lvl="0">
                <a:lnSpc>
                  <a:spcPts val="2430"/>
                </a:lnSpc>
                <a:spcBef>
                  <a:spcPct val="0"/>
                </a:spcBef>
              </a:pPr>
              <a:r>
                <a:rPr lang="en-US" sz="1869">
                  <a:solidFill>
                    <a:srgbClr val="333333"/>
                  </a:solidFill>
                  <a:latin typeface="Glacial Indifference"/>
                  <a:ea typeface="Glacial Indifference"/>
                  <a:cs typeface="Glacial Indifference"/>
                  <a:sym typeface="Glacial Indifference"/>
                </a:rPr>
                <a:t>Six </a:t>
              </a:r>
              <a:r>
                <a:rPr lang="en-US" sz="1869" strike="noStrike" u="none">
                  <a:solidFill>
                    <a:srgbClr val="333333"/>
                  </a:solidFill>
                  <a:latin typeface="Glacial Indifference"/>
                  <a:ea typeface="Glacial Indifference"/>
                  <a:cs typeface="Glacial Indifference"/>
                  <a:sym typeface="Glacial Indifference"/>
                </a:rPr>
                <a:t>p</a:t>
              </a:r>
              <a:r>
                <a:rPr lang="en-US" sz="1869" strike="noStrike" u="none">
                  <a:solidFill>
                    <a:srgbClr val="333333"/>
                  </a:solidFill>
                  <a:latin typeface="Glacial Indifference"/>
                  <a:ea typeface="Glacial Indifference"/>
                  <a:cs typeface="Glacial Indifference"/>
                  <a:sym typeface="Glacial Indifference"/>
                </a:rPr>
                <a:t>etit</a:t>
              </a:r>
              <a:r>
                <a:rPr lang="en-US" sz="1869" strike="noStrike" u="none">
                  <a:solidFill>
                    <a:srgbClr val="333333"/>
                  </a:solidFill>
                  <a:latin typeface="Glacial Indifference"/>
                  <a:ea typeface="Glacial Indifference"/>
                  <a:cs typeface="Glacial Indifference"/>
                  <a:sym typeface="Glacial Indifference"/>
                </a:rPr>
                <a:t>s </a:t>
              </a:r>
              <a:r>
                <a:rPr lang="en-US" sz="1869" strike="noStrike" u="none">
                  <a:solidFill>
                    <a:srgbClr val="333333"/>
                  </a:solidFill>
                  <a:latin typeface="Glacial Indifference"/>
                  <a:ea typeface="Glacial Indifference"/>
                  <a:cs typeface="Glacial Indifference"/>
                  <a:sym typeface="Glacial Indifference"/>
                </a:rPr>
                <a:t>mo</a:t>
              </a:r>
              <a:r>
                <a:rPr lang="en-US" sz="1869" strike="noStrike" u="none">
                  <a:solidFill>
                    <a:srgbClr val="333333"/>
                  </a:solidFill>
                  <a:latin typeface="Glacial Indifference"/>
                  <a:ea typeface="Glacial Indifference"/>
                  <a:cs typeface="Glacial Indifference"/>
                  <a:sym typeface="Glacial Indifference"/>
                </a:rPr>
                <a:t>ns</a:t>
              </a:r>
              <a:r>
                <a:rPr lang="en-US" sz="1869" strike="noStrike" u="none">
                  <a:solidFill>
                    <a:srgbClr val="333333"/>
                  </a:solidFill>
                  <a:latin typeface="Glacial Indifference"/>
                  <a:ea typeface="Glacial Indifference"/>
                  <a:cs typeface="Glacial Indifference"/>
                  <a:sym typeface="Glacial Indifference"/>
                </a:rPr>
                <a:t>tr</a:t>
              </a:r>
              <a:r>
                <a:rPr lang="en-US" sz="1869" strike="noStrike" u="none">
                  <a:solidFill>
                    <a:srgbClr val="333333"/>
                  </a:solidFill>
                  <a:latin typeface="Glacial Indifference"/>
                  <a:ea typeface="Glacial Indifference"/>
                  <a:cs typeface="Glacial Indifference"/>
                  <a:sym typeface="Glacial Indifference"/>
                </a:rPr>
                <a:t>e</a:t>
              </a:r>
              <a:r>
                <a:rPr lang="en-US" sz="1869" strike="noStrike" u="none">
                  <a:solidFill>
                    <a:srgbClr val="333333"/>
                  </a:solidFill>
                  <a:latin typeface="Glacial Indifference"/>
                  <a:ea typeface="Glacial Indifference"/>
                  <a:cs typeface="Glacial Indifference"/>
                  <a:sym typeface="Glacial Indifference"/>
                </a:rPr>
                <a:t>s o</a:t>
              </a:r>
              <a:r>
                <a:rPr lang="en-US" sz="1869" strike="noStrike" u="none">
                  <a:solidFill>
                    <a:srgbClr val="333333"/>
                  </a:solidFill>
                  <a:latin typeface="Glacial Indifference"/>
                  <a:ea typeface="Glacial Indifference"/>
                  <a:cs typeface="Glacial Indifference"/>
                  <a:sym typeface="Glacial Indifference"/>
                </a:rPr>
                <a:t>nt</a:t>
              </a:r>
              <a:r>
                <a:rPr lang="en-US" sz="1869" strike="noStrike" u="none">
                  <a:solidFill>
                    <a:srgbClr val="333333"/>
                  </a:solidFill>
                  <a:latin typeface="Glacial Indifference"/>
                  <a:ea typeface="Glacial Indifference"/>
                  <a:cs typeface="Glacial Indifference"/>
                  <a:sym typeface="Glacial Indifference"/>
                </a:rPr>
                <a:t> c</a:t>
              </a:r>
              <a:r>
                <a:rPr lang="en-US" sz="1869" strike="noStrike" u="none">
                  <a:solidFill>
                    <a:srgbClr val="333333"/>
                  </a:solidFill>
                  <a:latin typeface="Glacial Indifference"/>
                  <a:ea typeface="Glacial Indifference"/>
                  <a:cs typeface="Glacial Indifference"/>
                  <a:sym typeface="Glacial Indifference"/>
                </a:rPr>
                <a:t>r</a:t>
              </a:r>
              <a:r>
                <a:rPr lang="en-US" sz="1869" strike="noStrike" u="none">
                  <a:solidFill>
                    <a:srgbClr val="333333"/>
                  </a:solidFill>
                  <a:latin typeface="Glacial Indifference"/>
                  <a:ea typeface="Glacial Indifference"/>
                  <a:cs typeface="Glacial Indifference"/>
                  <a:sym typeface="Glacial Indifference"/>
                </a:rPr>
                <a:t>éé d</a:t>
              </a:r>
              <a:r>
                <a:rPr lang="en-US" sz="1869" strike="noStrike" u="none">
                  <a:solidFill>
                    <a:srgbClr val="333333"/>
                  </a:solidFill>
                  <a:latin typeface="Glacial Indifference"/>
                  <a:ea typeface="Glacial Indifference"/>
                  <a:cs typeface="Glacial Indifference"/>
                  <a:sym typeface="Glacial Indifference"/>
                </a:rPr>
                <a:t>es </a:t>
              </a:r>
              <a:r>
                <a:rPr lang="en-US" sz="1869" strike="noStrike" u="none">
                  <a:solidFill>
                    <a:srgbClr val="333333"/>
                  </a:solidFill>
                  <a:latin typeface="Glacial Indifference"/>
                  <a:ea typeface="Glacial Indifference"/>
                  <a:cs typeface="Glacial Indifference"/>
                  <a:sym typeface="Glacial Indifference"/>
                </a:rPr>
                <a:t>acces</a:t>
              </a:r>
              <a:r>
                <a:rPr lang="en-US" sz="1869" strike="noStrike" u="none">
                  <a:solidFill>
                    <a:srgbClr val="333333"/>
                  </a:solidFill>
                  <a:latin typeface="Glacial Indifference"/>
                  <a:ea typeface="Glacial Indifference"/>
                  <a:cs typeface="Glacial Indifference"/>
                  <a:sym typeface="Glacial Indifference"/>
                </a:rPr>
                <a:t>soi</a:t>
              </a:r>
              <a:r>
                <a:rPr lang="en-US" sz="1869" strike="noStrike" u="none">
                  <a:solidFill>
                    <a:srgbClr val="333333"/>
                  </a:solidFill>
                  <a:latin typeface="Glacial Indifference"/>
                  <a:ea typeface="Glacial Indifference"/>
                  <a:cs typeface="Glacial Indifference"/>
                  <a:sym typeface="Glacial Indifference"/>
                </a:rPr>
                <a:t>res </a:t>
              </a:r>
              <a:r>
                <a:rPr lang="en-US" sz="1869" strike="noStrike" u="none">
                  <a:solidFill>
                    <a:srgbClr val="333333"/>
                  </a:solidFill>
                  <a:latin typeface="Glacial Indifference"/>
                  <a:ea typeface="Glacial Indifference"/>
                  <a:cs typeface="Glacial Indifference"/>
                  <a:sym typeface="Glacial Indifference"/>
                </a:rPr>
                <a:t>d</a:t>
              </a:r>
              <a:r>
                <a:rPr lang="en-US" sz="1869" strike="noStrike" u="none">
                  <a:solidFill>
                    <a:srgbClr val="333333"/>
                  </a:solidFill>
                  <a:latin typeface="Glacial Indifference"/>
                  <a:ea typeface="Glacial Indifference"/>
                  <a:cs typeface="Glacial Indifference"/>
                  <a:sym typeface="Glacial Indifference"/>
                </a:rPr>
                <a:t>’H</a:t>
              </a:r>
              <a:r>
                <a:rPr lang="en-US" sz="1869" strike="noStrike" u="none">
                  <a:solidFill>
                    <a:srgbClr val="333333"/>
                  </a:solidFill>
                  <a:latin typeface="Glacial Indifference"/>
                  <a:ea typeface="Glacial Indifference"/>
                  <a:cs typeface="Glacial Indifference"/>
                  <a:sym typeface="Glacial Indifference"/>
                </a:rPr>
                <a:t>a</a:t>
              </a:r>
              <a:r>
                <a:rPr lang="en-US" sz="1869" strike="noStrike" u="none">
                  <a:solidFill>
                    <a:srgbClr val="333333"/>
                  </a:solidFill>
                  <a:latin typeface="Glacial Indifference"/>
                  <a:ea typeface="Glacial Indifference"/>
                  <a:cs typeface="Glacial Indifference"/>
                  <a:sym typeface="Glacial Indifference"/>
                </a:rPr>
                <a:t>llowe</a:t>
              </a:r>
              <a:r>
                <a:rPr lang="en-US" sz="1869" strike="noStrike" u="none">
                  <a:solidFill>
                    <a:srgbClr val="333333"/>
                  </a:solidFill>
                  <a:latin typeface="Glacial Indifference"/>
                  <a:ea typeface="Glacial Indifference"/>
                  <a:cs typeface="Glacial Indifference"/>
                  <a:sym typeface="Glacial Indifference"/>
                </a:rPr>
                <a:t>e</a:t>
              </a:r>
              <a:r>
                <a:rPr lang="en-US" sz="1869" strike="noStrike" u="none">
                  <a:solidFill>
                    <a:srgbClr val="333333"/>
                  </a:solidFill>
                  <a:latin typeface="Glacial Indifference"/>
                  <a:ea typeface="Glacial Indifference"/>
                  <a:cs typeface="Glacial Indifference"/>
                  <a:sym typeface="Glacial Indifference"/>
                </a:rPr>
                <a:t>n</a:t>
              </a:r>
              <a:r>
                <a:rPr lang="en-US" sz="1869" strike="noStrike" u="none">
                  <a:solidFill>
                    <a:srgbClr val="333333"/>
                  </a:solidFill>
                  <a:latin typeface="Glacial Indifference"/>
                  <a:ea typeface="Glacial Indifference"/>
                  <a:cs typeface="Glacial Indifference"/>
                  <a:sym typeface="Glacial Indifference"/>
                </a:rPr>
                <a:t> </a:t>
              </a:r>
              <a:r>
                <a:rPr lang="en-US" sz="1869" strike="noStrike" u="none">
                  <a:solidFill>
                    <a:srgbClr val="333333"/>
                  </a:solidFill>
                  <a:latin typeface="Glacial Indifference"/>
                  <a:ea typeface="Glacial Indifference"/>
                  <a:cs typeface="Glacial Indifference"/>
                  <a:sym typeface="Glacial Indifference"/>
                </a:rPr>
                <a:t>av</a:t>
              </a:r>
              <a:r>
                <a:rPr lang="en-US" sz="1869" strike="noStrike" u="none">
                  <a:solidFill>
                    <a:srgbClr val="333333"/>
                  </a:solidFill>
                  <a:latin typeface="Glacial Indifference"/>
                  <a:ea typeface="Glacial Indifference"/>
                  <a:cs typeface="Glacial Indifference"/>
                  <a:sym typeface="Glacial Indifference"/>
                </a:rPr>
                <a:t>e</a:t>
              </a:r>
              <a:r>
                <a:rPr lang="en-US" sz="1869" strike="noStrike" u="none">
                  <a:solidFill>
                    <a:srgbClr val="333333"/>
                  </a:solidFill>
                  <a:latin typeface="Glacial Indifference"/>
                  <a:ea typeface="Glacial Indifference"/>
                  <a:cs typeface="Glacial Indifference"/>
                  <a:sym typeface="Glacial Indifference"/>
                </a:rPr>
                <a:t>c</a:t>
              </a:r>
              <a:r>
                <a:rPr lang="en-US" sz="1869" strike="noStrike" u="none">
                  <a:solidFill>
                    <a:srgbClr val="333333"/>
                  </a:solidFill>
                  <a:latin typeface="Glacial Indifference"/>
                  <a:ea typeface="Glacial Indifference"/>
                  <a:cs typeface="Glacial Indifference"/>
                  <a:sym typeface="Glacial Indifference"/>
                </a:rPr>
                <a:t> u</a:t>
              </a:r>
              <a:r>
                <a:rPr lang="en-US" sz="1869" strike="noStrike" u="none">
                  <a:solidFill>
                    <a:srgbClr val="333333"/>
                  </a:solidFill>
                  <a:latin typeface="Glacial Indifference"/>
                  <a:ea typeface="Glacial Indifference"/>
                  <a:cs typeface="Glacial Indifference"/>
                  <a:sym typeface="Glacial Indifference"/>
                </a:rPr>
                <a:t>n</a:t>
              </a:r>
              <a:r>
                <a:rPr lang="en-US" sz="1869" strike="noStrike" u="none">
                  <a:solidFill>
                    <a:srgbClr val="333333"/>
                  </a:solidFill>
                  <a:latin typeface="Glacial Indifference"/>
                  <a:ea typeface="Glacial Indifference"/>
                  <a:cs typeface="Glacial Indifference"/>
                  <a:sym typeface="Glacial Indifference"/>
                </a:rPr>
                <a:t>e </a:t>
              </a:r>
              <a:r>
                <a:rPr lang="en-US" sz="1869" strike="noStrike" u="none">
                  <a:solidFill>
                    <a:srgbClr val="333333"/>
                  </a:solidFill>
                  <a:latin typeface="Glacial Indifference"/>
                  <a:ea typeface="Glacial Indifference"/>
                  <a:cs typeface="Glacial Indifference"/>
                  <a:sym typeface="Glacial Indifference"/>
                </a:rPr>
                <a:t>d</a:t>
              </a:r>
              <a:r>
                <a:rPr lang="en-US" sz="1869" strike="noStrike" u="none">
                  <a:solidFill>
                    <a:srgbClr val="333333"/>
                  </a:solidFill>
                  <a:latin typeface="Glacial Indifference"/>
                  <a:ea typeface="Glacial Indifference"/>
                  <a:cs typeface="Glacial Indifference"/>
                  <a:sym typeface="Glacial Indifference"/>
                </a:rPr>
                <a:t>éco</a:t>
              </a:r>
              <a:r>
                <a:rPr lang="en-US" sz="1869" strike="noStrike" u="none">
                  <a:solidFill>
                    <a:srgbClr val="333333"/>
                  </a:solidFill>
                  <a:latin typeface="Glacial Indifference"/>
                  <a:ea typeface="Glacial Indifference"/>
                  <a:cs typeface="Glacial Indifference"/>
                  <a:sym typeface="Glacial Indifference"/>
                </a:rPr>
                <a:t>upeu</a:t>
              </a:r>
              <a:r>
                <a:rPr lang="en-US" sz="1869" strike="noStrike" u="none">
                  <a:solidFill>
                    <a:srgbClr val="333333"/>
                  </a:solidFill>
                  <a:latin typeface="Glacial Indifference"/>
                  <a:ea typeface="Glacial Indifference"/>
                  <a:cs typeface="Glacial Indifference"/>
                  <a:sym typeface="Glacial Indifference"/>
                </a:rPr>
                <a:t>se </a:t>
              </a:r>
              <a:r>
                <a:rPr lang="en-US" sz="1869" strike="noStrike" u="none">
                  <a:solidFill>
                    <a:srgbClr val="333333"/>
                  </a:solidFill>
                  <a:latin typeface="Glacial Indifference"/>
                  <a:ea typeface="Glacial Indifference"/>
                  <a:cs typeface="Glacial Indifference"/>
                  <a:sym typeface="Glacial Indifference"/>
                </a:rPr>
                <a:t>numér</a:t>
              </a:r>
              <a:r>
                <a:rPr lang="en-US" sz="1869" strike="noStrike" u="none">
                  <a:solidFill>
                    <a:srgbClr val="333333"/>
                  </a:solidFill>
                  <a:latin typeface="Glacial Indifference"/>
                  <a:ea typeface="Glacial Indifference"/>
                  <a:cs typeface="Glacial Indifference"/>
                  <a:sym typeface="Glacial Indifference"/>
                </a:rPr>
                <a:t>i</a:t>
              </a:r>
              <a:r>
                <a:rPr lang="en-US" sz="1869" strike="noStrike" u="none">
                  <a:solidFill>
                    <a:srgbClr val="333333"/>
                  </a:solidFill>
                  <a:latin typeface="Glacial Indifference"/>
                  <a:ea typeface="Glacial Indifference"/>
                  <a:cs typeface="Glacial Indifference"/>
                  <a:sym typeface="Glacial Indifference"/>
                </a:rPr>
                <a:t>que.</a:t>
              </a:r>
              <a:r>
                <a:rPr lang="en-US" sz="1869" strike="noStrike" u="none">
                  <a:solidFill>
                    <a:srgbClr val="333333"/>
                  </a:solidFill>
                  <a:latin typeface="Glacial Indifference"/>
                  <a:ea typeface="Glacial Indifference"/>
                  <a:cs typeface="Glacial Indifference"/>
                  <a:sym typeface="Glacial Indifference"/>
                </a:rPr>
                <a:t> </a:t>
              </a:r>
              <a:r>
                <a:rPr lang="en-US" sz="1869" strike="noStrike" u="none">
                  <a:solidFill>
                    <a:srgbClr val="333333"/>
                  </a:solidFill>
                  <a:latin typeface="Glacial Indifference"/>
                  <a:ea typeface="Glacial Indifference"/>
                  <a:cs typeface="Glacial Indifference"/>
                  <a:sym typeface="Glacial Indifference"/>
                </a:rPr>
                <a:t>Un</a:t>
              </a:r>
              <a:r>
                <a:rPr lang="en-US" sz="1869" strike="noStrike" u="none">
                  <a:solidFill>
                    <a:srgbClr val="333333"/>
                  </a:solidFill>
                  <a:latin typeface="Glacial Indifference"/>
                  <a:ea typeface="Glacial Indifference"/>
                  <a:cs typeface="Glacial Indifference"/>
                  <a:sym typeface="Glacial Indifference"/>
                </a:rPr>
                <a:t> </a:t>
              </a:r>
              <a:r>
                <a:rPr lang="en-US" sz="1869" strike="noStrike" u="none">
                  <a:solidFill>
                    <a:srgbClr val="333333"/>
                  </a:solidFill>
                  <a:latin typeface="Glacial Indifference"/>
                  <a:ea typeface="Glacial Indifference"/>
                  <a:cs typeface="Glacial Indifference"/>
                  <a:sym typeface="Glacial Indifference"/>
                </a:rPr>
                <a:t>mom</a:t>
              </a:r>
              <a:r>
                <a:rPr lang="en-US" sz="1869" strike="noStrike" u="none">
                  <a:solidFill>
                    <a:srgbClr val="333333"/>
                  </a:solidFill>
                  <a:latin typeface="Glacial Indifference"/>
                  <a:ea typeface="Glacial Indifference"/>
                  <a:cs typeface="Glacial Indifference"/>
                  <a:sym typeface="Glacial Indifference"/>
                </a:rPr>
                <a:t>e</a:t>
              </a:r>
              <a:r>
                <a:rPr lang="en-US" sz="1869" strike="noStrike" u="none">
                  <a:solidFill>
                    <a:srgbClr val="333333"/>
                  </a:solidFill>
                  <a:latin typeface="Glacial Indifference"/>
                  <a:ea typeface="Glacial Indifference"/>
                  <a:cs typeface="Glacial Indifference"/>
                  <a:sym typeface="Glacial Indifference"/>
                </a:rPr>
                <a:t>n</a:t>
              </a:r>
              <a:r>
                <a:rPr lang="en-US" sz="1869" strike="noStrike" u="none">
                  <a:solidFill>
                    <a:srgbClr val="333333"/>
                  </a:solidFill>
                  <a:latin typeface="Glacial Indifference"/>
                  <a:ea typeface="Glacial Indifference"/>
                  <a:cs typeface="Glacial Indifference"/>
                  <a:sym typeface="Glacial Indifference"/>
                </a:rPr>
                <a:t>t</a:t>
              </a:r>
              <a:r>
                <a:rPr lang="en-US" sz="1869" strike="noStrike" u="none">
                  <a:solidFill>
                    <a:srgbClr val="333333"/>
                  </a:solidFill>
                  <a:latin typeface="Glacial Indifference"/>
                  <a:ea typeface="Glacial Indifference"/>
                  <a:cs typeface="Glacial Indifference"/>
                  <a:sym typeface="Glacial Indifference"/>
                </a:rPr>
                <a:t> c</a:t>
              </a:r>
              <a:r>
                <a:rPr lang="en-US" sz="1869" strike="noStrike" u="none">
                  <a:solidFill>
                    <a:srgbClr val="333333"/>
                  </a:solidFill>
                  <a:latin typeface="Glacial Indifference"/>
                  <a:ea typeface="Glacial Indifference"/>
                  <a:cs typeface="Glacial Indifference"/>
                  <a:sym typeface="Glacial Indifference"/>
                </a:rPr>
                <a:t>r</a:t>
              </a:r>
              <a:r>
                <a:rPr lang="en-US" sz="1869" strike="noStrike" u="none">
                  <a:solidFill>
                    <a:srgbClr val="333333"/>
                  </a:solidFill>
                  <a:latin typeface="Glacial Indifference"/>
                  <a:ea typeface="Glacial Indifference"/>
                  <a:cs typeface="Glacial Indifference"/>
                  <a:sym typeface="Glacial Indifference"/>
                </a:rPr>
                <a:t>é</a:t>
              </a:r>
              <a:r>
                <a:rPr lang="en-US" sz="1869" strike="noStrike" u="none">
                  <a:solidFill>
                    <a:srgbClr val="333333"/>
                  </a:solidFill>
                  <a:latin typeface="Glacial Indifference"/>
                  <a:ea typeface="Glacial Indifference"/>
                  <a:cs typeface="Glacial Indifference"/>
                  <a:sym typeface="Glacial Indifference"/>
                </a:rPr>
                <a:t>a</a:t>
              </a:r>
              <a:r>
                <a:rPr lang="en-US" sz="1869" strike="noStrike" u="none">
                  <a:solidFill>
                    <a:srgbClr val="333333"/>
                  </a:solidFill>
                  <a:latin typeface="Glacial Indifference"/>
                  <a:ea typeface="Glacial Indifference"/>
                  <a:cs typeface="Glacial Indifference"/>
                  <a:sym typeface="Glacial Indifference"/>
                </a:rPr>
                <a:t>t</a:t>
              </a:r>
              <a:r>
                <a:rPr lang="en-US" sz="1869" strike="noStrike" u="none">
                  <a:solidFill>
                    <a:srgbClr val="333333"/>
                  </a:solidFill>
                  <a:latin typeface="Glacial Indifference"/>
                  <a:ea typeface="Glacial Indifference"/>
                  <a:cs typeface="Glacial Indifference"/>
                  <a:sym typeface="Glacial Indifference"/>
                </a:rPr>
                <a:t>i</a:t>
              </a:r>
              <a:r>
                <a:rPr lang="en-US" sz="1869" strike="noStrike" u="none">
                  <a:solidFill>
                    <a:srgbClr val="333333"/>
                  </a:solidFill>
                  <a:latin typeface="Glacial Indifference"/>
                  <a:ea typeface="Glacial Indifference"/>
                  <a:cs typeface="Glacial Indifference"/>
                  <a:sym typeface="Glacial Indifference"/>
                </a:rPr>
                <a:t>f e</a:t>
              </a:r>
              <a:r>
                <a:rPr lang="en-US" sz="1869" strike="noStrike" u="none">
                  <a:solidFill>
                    <a:srgbClr val="333333"/>
                  </a:solidFill>
                  <a:latin typeface="Glacial Indifference"/>
                  <a:ea typeface="Glacial Indifference"/>
                  <a:cs typeface="Glacial Indifference"/>
                  <a:sym typeface="Glacial Indifference"/>
                </a:rPr>
                <a:t>t </a:t>
              </a:r>
              <a:r>
                <a:rPr lang="en-US" sz="1869" strike="noStrike" u="none">
                  <a:solidFill>
                    <a:srgbClr val="333333"/>
                  </a:solidFill>
                  <a:latin typeface="Glacial Indifference"/>
                  <a:ea typeface="Glacial Indifference"/>
                  <a:cs typeface="Glacial Indifference"/>
                  <a:sym typeface="Glacial Indifference"/>
                </a:rPr>
                <a:t>am</a:t>
              </a:r>
              <a:r>
                <a:rPr lang="en-US" sz="1869" strike="noStrike" u="none">
                  <a:solidFill>
                    <a:srgbClr val="333333"/>
                  </a:solidFill>
                  <a:latin typeface="Glacial Indifference"/>
                  <a:ea typeface="Glacial Indifference"/>
                  <a:cs typeface="Glacial Indifference"/>
                  <a:sym typeface="Glacial Indifference"/>
                </a:rPr>
                <a:t>u</a:t>
              </a:r>
              <a:r>
                <a:rPr lang="en-US" sz="1869" strike="noStrike" u="none">
                  <a:solidFill>
                    <a:srgbClr val="333333"/>
                  </a:solidFill>
                  <a:latin typeface="Glacial Indifference"/>
                  <a:ea typeface="Glacial Indifference"/>
                  <a:cs typeface="Glacial Indifference"/>
                  <a:sym typeface="Glacial Indifference"/>
                </a:rPr>
                <a:t>s</a:t>
              </a:r>
              <a:r>
                <a:rPr lang="en-US" sz="1869" strike="noStrike" u="none">
                  <a:solidFill>
                    <a:srgbClr val="333333"/>
                  </a:solidFill>
                  <a:latin typeface="Glacial Indifference"/>
                  <a:ea typeface="Glacial Indifference"/>
                  <a:cs typeface="Glacial Indifference"/>
                  <a:sym typeface="Glacial Indifference"/>
                </a:rPr>
                <a:t>a</a:t>
              </a:r>
              <a:r>
                <a:rPr lang="en-US" sz="1869" strike="noStrike" u="none">
                  <a:solidFill>
                    <a:srgbClr val="333333"/>
                  </a:solidFill>
                  <a:latin typeface="Glacial Indifference"/>
                  <a:ea typeface="Glacial Indifference"/>
                  <a:cs typeface="Glacial Indifference"/>
                  <a:sym typeface="Glacial Indifference"/>
                </a:rPr>
                <a:t>n</a:t>
              </a:r>
              <a:r>
                <a:rPr lang="en-US" sz="1869" strike="noStrike" u="none">
                  <a:solidFill>
                    <a:srgbClr val="333333"/>
                  </a:solidFill>
                  <a:latin typeface="Glacial Indifference"/>
                  <a:ea typeface="Glacial Indifference"/>
                  <a:cs typeface="Glacial Indifference"/>
                  <a:sym typeface="Glacial Indifference"/>
                </a:rPr>
                <a:t>t</a:t>
              </a:r>
              <a:r>
                <a:rPr lang="en-US" sz="1869" strike="noStrike" u="none">
                  <a:solidFill>
                    <a:srgbClr val="333333"/>
                  </a:solidFill>
                  <a:latin typeface="Glacial Indifference"/>
                  <a:ea typeface="Glacial Indifference"/>
                  <a:cs typeface="Glacial Indifference"/>
                  <a:sym typeface="Glacial Indifference"/>
                </a:rPr>
                <a:t> p</a:t>
              </a:r>
              <a:r>
                <a:rPr lang="en-US" sz="1869" strike="noStrike" u="none">
                  <a:solidFill>
                    <a:srgbClr val="333333"/>
                  </a:solidFill>
                  <a:latin typeface="Glacial Indifference"/>
                  <a:ea typeface="Glacial Indifference"/>
                  <a:cs typeface="Glacial Indifference"/>
                  <a:sym typeface="Glacial Indifference"/>
                </a:rPr>
                <a:t>our une ch</a:t>
              </a:r>
              <a:r>
                <a:rPr lang="en-US" sz="1869" strike="noStrike" u="none">
                  <a:solidFill>
                    <a:srgbClr val="333333"/>
                  </a:solidFill>
                  <a:latin typeface="Glacial Indifference"/>
                  <a:ea typeface="Glacial Indifference"/>
                  <a:cs typeface="Glacial Indifference"/>
                  <a:sym typeface="Glacial Indifference"/>
                </a:rPr>
                <a:t>ass</a:t>
              </a:r>
              <a:r>
                <a:rPr lang="en-US" sz="1869" strike="noStrike" u="none">
                  <a:solidFill>
                    <a:srgbClr val="333333"/>
                  </a:solidFill>
                  <a:latin typeface="Glacial Indifference"/>
                  <a:ea typeface="Glacial Indifference"/>
                  <a:cs typeface="Glacial Indifference"/>
                  <a:sym typeface="Glacial Indifference"/>
                </a:rPr>
                <a:t>e </a:t>
              </a:r>
              <a:r>
                <a:rPr lang="en-US" sz="1869" strike="noStrike" u="none">
                  <a:solidFill>
                    <a:srgbClr val="333333"/>
                  </a:solidFill>
                  <a:latin typeface="Glacial Indifference"/>
                  <a:ea typeface="Glacial Indifference"/>
                  <a:cs typeface="Glacial Indifference"/>
                  <a:sym typeface="Glacial Indifference"/>
                </a:rPr>
                <a:t>aux</a:t>
              </a:r>
              <a:r>
                <a:rPr lang="en-US" sz="1869" strike="noStrike" u="none">
                  <a:solidFill>
                    <a:srgbClr val="333333"/>
                  </a:solidFill>
                  <a:latin typeface="Glacial Indifference"/>
                  <a:ea typeface="Glacial Indifference"/>
                  <a:cs typeface="Glacial Indifference"/>
                  <a:sym typeface="Glacial Indifference"/>
                </a:rPr>
                <a:t> </a:t>
              </a:r>
              <a:r>
                <a:rPr lang="en-US" sz="1869" strike="noStrike" u="none">
                  <a:solidFill>
                    <a:srgbClr val="333333"/>
                  </a:solidFill>
                  <a:latin typeface="Glacial Indifference"/>
                  <a:ea typeface="Glacial Indifference"/>
                  <a:cs typeface="Glacial Indifference"/>
                  <a:sym typeface="Glacial Indifference"/>
                </a:rPr>
                <a:t>bo</a:t>
              </a:r>
              <a:r>
                <a:rPr lang="en-US" sz="1869" strike="noStrike" u="none">
                  <a:solidFill>
                    <a:srgbClr val="333333"/>
                  </a:solidFill>
                  <a:latin typeface="Glacial Indifference"/>
                  <a:ea typeface="Glacial Indifference"/>
                  <a:cs typeface="Glacial Indifference"/>
                  <a:sym typeface="Glacial Indifference"/>
                </a:rPr>
                <a:t>n</a:t>
              </a:r>
              <a:r>
                <a:rPr lang="en-US" sz="1869" strike="noStrike" u="none">
                  <a:solidFill>
                    <a:srgbClr val="333333"/>
                  </a:solidFill>
                  <a:latin typeface="Glacial Indifference"/>
                  <a:ea typeface="Glacial Indifference"/>
                  <a:cs typeface="Glacial Indifference"/>
                  <a:sym typeface="Glacial Indifference"/>
                </a:rPr>
                <a:t>b</a:t>
              </a:r>
              <a:r>
                <a:rPr lang="en-US" sz="1869" strike="noStrike" u="none">
                  <a:solidFill>
                    <a:srgbClr val="333333"/>
                  </a:solidFill>
                  <a:latin typeface="Glacial Indifference"/>
                  <a:ea typeface="Glacial Indifference"/>
                  <a:cs typeface="Glacial Indifference"/>
                  <a:sym typeface="Glacial Indifference"/>
                </a:rPr>
                <a:t>o</a:t>
              </a:r>
              <a:r>
                <a:rPr lang="en-US" sz="1869" strike="noStrike" u="none">
                  <a:solidFill>
                    <a:srgbClr val="333333"/>
                  </a:solidFill>
                  <a:latin typeface="Glacial Indifference"/>
                  <a:ea typeface="Glacial Indifference"/>
                  <a:cs typeface="Glacial Indifference"/>
                  <a:sym typeface="Glacial Indifference"/>
                </a:rPr>
                <a:t>ns</a:t>
              </a:r>
              <a:r>
                <a:rPr lang="en-US" sz="1869" strike="noStrike" u="none">
                  <a:solidFill>
                    <a:srgbClr val="333333"/>
                  </a:solidFill>
                  <a:latin typeface="Glacial Indifference"/>
                  <a:ea typeface="Glacial Indifference"/>
                  <a:cs typeface="Glacial Indifference"/>
                  <a:sym typeface="Glacial Indifference"/>
                </a:rPr>
                <a:t> </a:t>
              </a:r>
              <a:r>
                <a:rPr lang="en-US" sz="1869" strike="noStrike" u="none">
                  <a:solidFill>
                    <a:srgbClr val="333333"/>
                  </a:solidFill>
                  <a:latin typeface="Glacial Indifference"/>
                  <a:ea typeface="Glacial Indifference"/>
                  <a:cs typeface="Glacial Indifference"/>
                  <a:sym typeface="Glacial Indifference"/>
                </a:rPr>
                <a:t>mém</a:t>
              </a:r>
              <a:r>
                <a:rPr lang="en-US" sz="1869" strike="noStrike" u="none">
                  <a:solidFill>
                    <a:srgbClr val="333333"/>
                  </a:solidFill>
                  <a:latin typeface="Glacial Indifference"/>
                  <a:ea typeface="Glacial Indifference"/>
                  <a:cs typeface="Glacial Indifference"/>
                  <a:sym typeface="Glacial Indifference"/>
                </a:rPr>
                <a:t>ora</a:t>
              </a:r>
              <a:r>
                <a:rPr lang="en-US" sz="1869" strike="noStrike" u="none">
                  <a:solidFill>
                    <a:srgbClr val="333333"/>
                  </a:solidFill>
                  <a:latin typeface="Glacial Indifference"/>
                  <a:ea typeface="Glacial Indifference"/>
                  <a:cs typeface="Glacial Indifference"/>
                  <a:sym typeface="Glacial Indifference"/>
                </a:rPr>
                <a:t>bl</a:t>
              </a:r>
              <a:r>
                <a:rPr lang="en-US" sz="1869" strike="noStrike" u="none">
                  <a:solidFill>
                    <a:srgbClr val="333333"/>
                  </a:solidFill>
                  <a:latin typeface="Glacial Indifference"/>
                  <a:ea typeface="Glacial Indifference"/>
                  <a:cs typeface="Glacial Indifference"/>
                  <a:sym typeface="Glacial Indifference"/>
                </a:rPr>
                <a:t>e !</a:t>
              </a:r>
            </a:p>
            <a:p>
              <a:pPr algn="ctr" marL="0" indent="0" lvl="0">
                <a:lnSpc>
                  <a:spcPts val="2430"/>
                </a:lnSpc>
                <a:spcBef>
                  <a:spcPct val="0"/>
                </a:spcBef>
              </a:pPr>
            </a:p>
          </p:txBody>
        </p:sp>
        <p:grpSp>
          <p:nvGrpSpPr>
            <p:cNvPr name="Group 65" id="65"/>
            <p:cNvGrpSpPr/>
            <p:nvPr/>
          </p:nvGrpSpPr>
          <p:grpSpPr>
            <a:xfrm rot="0">
              <a:off x="381000" y="234191"/>
              <a:ext cx="889000" cy="952500"/>
              <a:chOff x="0" y="0"/>
              <a:chExt cx="889000" cy="952500"/>
            </a:xfrm>
          </p:grpSpPr>
          <p:sp>
            <p:nvSpPr>
              <p:cNvPr name="Freeform 66" id="66"/>
              <p:cNvSpPr/>
              <p:nvPr/>
            </p:nvSpPr>
            <p:spPr>
              <a:xfrm flipH="false" flipV="false" rot="0">
                <a:off x="0" y="0"/>
                <a:ext cx="889000" cy="952500"/>
              </a:xfrm>
              <a:custGeom>
                <a:avLst/>
                <a:gdLst/>
                <a:ahLst/>
                <a:cxnLst/>
                <a:rect r="r" b="b" t="t" l="l"/>
                <a:pathLst>
                  <a:path h="952500" w="889000">
                    <a:moveTo>
                      <a:pt x="444500" y="0"/>
                    </a:moveTo>
                    <a:cubicBezTo>
                      <a:pt x="199009" y="0"/>
                      <a:pt x="0" y="213224"/>
                      <a:pt x="0" y="476250"/>
                    </a:cubicBezTo>
                    <a:cubicBezTo>
                      <a:pt x="0" y="739276"/>
                      <a:pt x="199009" y="952500"/>
                      <a:pt x="444500" y="952500"/>
                    </a:cubicBezTo>
                    <a:cubicBezTo>
                      <a:pt x="689991" y="952500"/>
                      <a:pt x="889000" y="739276"/>
                      <a:pt x="889000" y="476250"/>
                    </a:cubicBezTo>
                    <a:cubicBezTo>
                      <a:pt x="889000" y="213224"/>
                      <a:pt x="689991" y="0"/>
                      <a:pt x="444500" y="0"/>
                    </a:cubicBezTo>
                    <a:close/>
                  </a:path>
                </a:pathLst>
              </a:custGeom>
              <a:solidFill>
                <a:srgbClr val="BBD2DF"/>
              </a:solidFill>
            </p:spPr>
          </p:sp>
          <p:sp>
            <p:nvSpPr>
              <p:cNvPr name="TextBox 67" id="67"/>
              <p:cNvSpPr txBox="true"/>
              <p:nvPr/>
            </p:nvSpPr>
            <p:spPr>
              <a:xfrm>
                <a:off x="0" y="-66675"/>
                <a:ext cx="889000" cy="1019175"/>
              </a:xfrm>
              <a:prstGeom prst="rect">
                <a:avLst/>
              </a:prstGeom>
            </p:spPr>
            <p:txBody>
              <a:bodyPr anchor="ctr" rtlCol="false" tIns="50800" lIns="50800" bIns="50800" rIns="50800"/>
              <a:lstStyle/>
              <a:p>
                <a:pPr algn="ctr" marL="0" indent="0" lvl="0">
                  <a:lnSpc>
                    <a:spcPts val="4200"/>
                  </a:lnSpc>
                  <a:spcBef>
                    <a:spcPct val="0"/>
                  </a:spcBef>
                </a:pPr>
              </a:p>
            </p:txBody>
          </p:sp>
        </p:grpSp>
      </p:grpSp>
      <p:sp>
        <p:nvSpPr>
          <p:cNvPr name="Freeform 68" id="68"/>
          <p:cNvSpPr/>
          <p:nvPr/>
        </p:nvSpPr>
        <p:spPr>
          <a:xfrm flipH="false" flipV="false" rot="0">
            <a:off x="13264553" y="7490413"/>
            <a:ext cx="368026" cy="412354"/>
          </a:xfrm>
          <a:custGeom>
            <a:avLst/>
            <a:gdLst/>
            <a:ahLst/>
            <a:cxnLst/>
            <a:rect r="r" b="b" t="t" l="l"/>
            <a:pathLst>
              <a:path h="412354" w="368026">
                <a:moveTo>
                  <a:pt x="0" y="0"/>
                </a:moveTo>
                <a:lnTo>
                  <a:pt x="368026" y="0"/>
                </a:lnTo>
                <a:lnTo>
                  <a:pt x="368026" y="412354"/>
                </a:lnTo>
                <a:lnTo>
                  <a:pt x="0" y="4123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9" id="69"/>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Au fil de 2025....quelques bribes...</a:t>
            </a:r>
          </a:p>
        </p:txBody>
      </p:sp>
      <p:sp>
        <p:nvSpPr>
          <p:cNvPr name="TextBox 70" id="70"/>
          <p:cNvSpPr txBox="true"/>
          <p:nvPr/>
        </p:nvSpPr>
        <p:spPr>
          <a:xfrm rot="0">
            <a:off x="1711325" y="2353128"/>
            <a:ext cx="4884292" cy="344364"/>
          </a:xfrm>
          <a:prstGeom prst="rect">
            <a:avLst/>
          </a:prstGeom>
        </p:spPr>
        <p:txBody>
          <a:bodyPr anchor="t" rtlCol="false" tIns="0" lIns="0" bIns="0" rIns="0">
            <a:spAutoFit/>
          </a:bodyPr>
          <a:lstStyle/>
          <a:p>
            <a:pPr algn="r" marL="0" indent="0" lvl="0">
              <a:lnSpc>
                <a:spcPts val="2601"/>
              </a:lnSpc>
              <a:spcBef>
                <a:spcPct val="0"/>
              </a:spcBef>
            </a:pPr>
            <a:r>
              <a:rPr lang="en-US" b="true" sz="2365" strike="noStrike" u="none">
                <a:solidFill>
                  <a:srgbClr val="435966"/>
                </a:solidFill>
                <a:latin typeface="Glacial Indifference Bold"/>
                <a:ea typeface="Glacial Indifference Bold"/>
                <a:cs typeface="Glacial Indifference Bold"/>
                <a:sym typeface="Glacial Indifference Bold"/>
              </a:rPr>
              <a:t>Mario, un courage inspirant</a:t>
            </a:r>
          </a:p>
        </p:txBody>
      </p:sp>
      <p:sp>
        <p:nvSpPr>
          <p:cNvPr name="TextBox 71" id="71"/>
          <p:cNvSpPr txBox="true"/>
          <p:nvPr/>
        </p:nvSpPr>
        <p:spPr>
          <a:xfrm rot="0">
            <a:off x="1758289" y="2904507"/>
            <a:ext cx="4790363" cy="1207067"/>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Mario, 46 ans, a surmonté l'illettrisme grâce à EnVol. Il participe au documentaire « J'ai pas les mots » sur France 2. Une histoire qui prouve qu'il n'est jamais trop tard.</a:t>
            </a:r>
          </a:p>
        </p:txBody>
      </p:sp>
      <p:sp>
        <p:nvSpPr>
          <p:cNvPr name="TextBox 72" id="72"/>
          <p:cNvSpPr txBox="true"/>
          <p:nvPr/>
        </p:nvSpPr>
        <p:spPr>
          <a:xfrm rot="0">
            <a:off x="7675796" y="2350750"/>
            <a:ext cx="4884292" cy="344364"/>
          </a:xfrm>
          <a:prstGeom prst="rect">
            <a:avLst/>
          </a:prstGeom>
        </p:spPr>
        <p:txBody>
          <a:bodyPr anchor="t" rtlCol="false" tIns="0" lIns="0" bIns="0" rIns="0">
            <a:spAutoFit/>
          </a:bodyPr>
          <a:lstStyle/>
          <a:p>
            <a:pPr algn="ctr" marL="0" indent="0" lvl="0">
              <a:lnSpc>
                <a:spcPts val="2601"/>
              </a:lnSpc>
              <a:spcBef>
                <a:spcPct val="0"/>
              </a:spcBef>
            </a:pPr>
            <a:r>
              <a:rPr lang="en-US" b="true" sz="2365" strike="noStrike" u="none">
                <a:solidFill>
                  <a:srgbClr val="435966"/>
                </a:solidFill>
                <a:latin typeface="Glacial Indifference Bold"/>
                <a:ea typeface="Glacial Indifference Bold"/>
                <a:cs typeface="Glacial Indifference Bold"/>
                <a:sym typeface="Glacial Indifference Bold"/>
              </a:rPr>
              <a:t>Prévenir la perte d'autonomie</a:t>
            </a:r>
          </a:p>
        </p:txBody>
      </p:sp>
      <p:sp>
        <p:nvSpPr>
          <p:cNvPr name="TextBox 73" id="73"/>
          <p:cNvSpPr txBox="true"/>
          <p:nvPr/>
        </p:nvSpPr>
        <p:spPr>
          <a:xfrm rot="0">
            <a:off x="7394010" y="2904507"/>
            <a:ext cx="4790363" cy="1207067"/>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Le CCAS de Segré propose aux seniors des ateliers variés : activités physiques, informatique, code de la route, sommeil et nutrition</a:t>
            </a:r>
          </a:p>
        </p:txBody>
      </p:sp>
      <p:sp>
        <p:nvSpPr>
          <p:cNvPr name="TextBox 74" id="74"/>
          <p:cNvSpPr txBox="true"/>
          <p:nvPr/>
        </p:nvSpPr>
        <p:spPr>
          <a:xfrm rot="0">
            <a:off x="13264553" y="2352502"/>
            <a:ext cx="4884292" cy="355142"/>
          </a:xfrm>
          <a:prstGeom prst="rect">
            <a:avLst/>
          </a:prstGeom>
        </p:spPr>
        <p:txBody>
          <a:bodyPr anchor="t" rtlCol="false" tIns="0" lIns="0" bIns="0" rIns="0">
            <a:spAutoFit/>
          </a:bodyPr>
          <a:lstStyle/>
          <a:p>
            <a:pPr algn="ctr" marL="0" indent="0" lvl="0">
              <a:lnSpc>
                <a:spcPts val="2710"/>
              </a:lnSpc>
              <a:spcBef>
                <a:spcPct val="0"/>
              </a:spcBef>
            </a:pPr>
            <a:r>
              <a:rPr lang="en-US" b="true" sz="2463" strike="noStrike" u="none">
                <a:solidFill>
                  <a:srgbClr val="435966"/>
                </a:solidFill>
                <a:latin typeface="Glacial Indifference Bold"/>
                <a:ea typeface="Glacial Indifference Bold"/>
                <a:cs typeface="Glacial Indifference Bold"/>
                <a:sym typeface="Glacial Indifference Bold"/>
              </a:rPr>
              <a:t>Mickaël, la persévérance</a:t>
            </a:r>
          </a:p>
        </p:txBody>
      </p:sp>
      <p:sp>
        <p:nvSpPr>
          <p:cNvPr name="TextBox 75" id="75"/>
          <p:cNvSpPr txBox="true"/>
          <p:nvPr/>
        </p:nvSpPr>
        <p:spPr>
          <a:xfrm rot="0">
            <a:off x="13029731" y="2904507"/>
            <a:ext cx="4790363" cy="1207067"/>
          </a:xfrm>
          <a:prstGeom prst="rect">
            <a:avLst/>
          </a:prstGeom>
        </p:spPr>
        <p:txBody>
          <a:bodyPr anchor="t" rtlCol="false" tIns="0" lIns="0" bIns="0" rIns="0">
            <a:spAutoFit/>
          </a:bodyPr>
          <a:lstStyle/>
          <a:p>
            <a:pPr algn="ctr" marL="0" indent="0" lvl="0">
              <a:lnSpc>
                <a:spcPts val="2435"/>
              </a:lnSpc>
              <a:spcBef>
                <a:spcPct val="0"/>
              </a:spcBef>
            </a:pPr>
            <a:r>
              <a:rPr lang="en-US" sz="1873" strike="noStrike" u="none">
                <a:solidFill>
                  <a:srgbClr val="333333"/>
                </a:solidFill>
                <a:latin typeface="Glacial Indifference"/>
                <a:ea typeface="Glacial Indifference"/>
                <a:cs typeface="Glacial Indifference"/>
                <a:sym typeface="Glacial Indifference"/>
              </a:rPr>
              <a:t>À 53 ans, Mickaël a réappris à écrire grâce à EnVol. Ce maçon et entraîneur de boxe a décroché diplômes et emploi. Il n'est jamais trop tard !</a:t>
            </a:r>
          </a:p>
        </p:txBody>
      </p:sp>
      <p:sp>
        <p:nvSpPr>
          <p:cNvPr name="TextBox 76" id="76"/>
          <p:cNvSpPr txBox="true"/>
          <p:nvPr/>
        </p:nvSpPr>
        <p:spPr>
          <a:xfrm rot="0">
            <a:off x="1774260" y="7509463"/>
            <a:ext cx="4953000" cy="314297"/>
          </a:xfrm>
          <a:prstGeom prst="rect">
            <a:avLst/>
          </a:prstGeom>
        </p:spPr>
        <p:txBody>
          <a:bodyPr anchor="t" rtlCol="false" tIns="0" lIns="0" bIns="0" rIns="0">
            <a:spAutoFit/>
          </a:bodyPr>
          <a:lstStyle/>
          <a:p>
            <a:pPr algn="ctr" marL="0" indent="0" lvl="0">
              <a:lnSpc>
                <a:spcPts val="2472"/>
              </a:lnSpc>
              <a:spcBef>
                <a:spcPct val="0"/>
              </a:spcBef>
            </a:pPr>
            <a:r>
              <a:rPr lang="en-US" b="true" sz="2247" strike="noStrike" u="none">
                <a:solidFill>
                  <a:srgbClr val="435966"/>
                </a:solidFill>
                <a:latin typeface="Glacial Indifference Bold"/>
                <a:ea typeface="Glacial Indifference Bold"/>
                <a:cs typeface="Glacial Indifference Bold"/>
                <a:sym typeface="Glacial Indifference Bold"/>
              </a:rPr>
              <a:t>Solidarité de Noël</a:t>
            </a:r>
          </a:p>
        </p:txBody>
      </p:sp>
      <p:sp>
        <p:nvSpPr>
          <p:cNvPr name="TextBox 77" id="77"/>
          <p:cNvSpPr txBox="true"/>
          <p:nvPr/>
        </p:nvSpPr>
        <p:spPr>
          <a:xfrm rot="0">
            <a:off x="1821885" y="8135024"/>
            <a:ext cx="4857750" cy="919226"/>
          </a:xfrm>
          <a:prstGeom prst="rect">
            <a:avLst/>
          </a:prstGeom>
        </p:spPr>
        <p:txBody>
          <a:bodyPr anchor="t" rtlCol="false" tIns="0" lIns="0" bIns="0" rIns="0">
            <a:spAutoFit/>
          </a:bodyPr>
          <a:lstStyle/>
          <a:p>
            <a:pPr algn="ctr" marL="0" indent="0" lvl="0">
              <a:lnSpc>
                <a:spcPts val="2430"/>
              </a:lnSpc>
              <a:spcBef>
                <a:spcPct val="0"/>
              </a:spcBef>
            </a:pPr>
            <a:r>
              <a:rPr lang="en-US" sz="1869" strike="noStrike" u="none">
                <a:solidFill>
                  <a:srgbClr val="333333"/>
                </a:solidFill>
                <a:latin typeface="Glacial Indifference"/>
                <a:ea typeface="Glacial Indifference"/>
                <a:cs typeface="Glacial Indifference"/>
                <a:sym typeface="Glacial Indifference"/>
              </a:rPr>
              <a:t>Familles Rurales de Flée a reversé les bénéfices de sa vente de décorations de Noël à EnVol. Un beau geste de générosité et de solidarité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1601332" y="3142792"/>
            <a:ext cx="15085335" cy="5751284"/>
          </a:xfrm>
          <a:custGeom>
            <a:avLst/>
            <a:gdLst/>
            <a:ahLst/>
            <a:cxnLst/>
            <a:rect r="r" b="b" t="t" l="l"/>
            <a:pathLst>
              <a:path h="5751284" w="15085335">
                <a:moveTo>
                  <a:pt x="0" y="0"/>
                </a:moveTo>
                <a:lnTo>
                  <a:pt x="15085336" y="0"/>
                </a:lnTo>
                <a:lnTo>
                  <a:pt x="15085336" y="5751284"/>
                </a:lnTo>
                <a:lnTo>
                  <a:pt x="0" y="57512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5880249" y="5713652"/>
            <a:ext cx="678236" cy="609565"/>
          </a:xfrm>
          <a:custGeom>
            <a:avLst/>
            <a:gdLst/>
            <a:ahLst/>
            <a:cxnLst/>
            <a:rect r="r" b="b" t="t" l="l"/>
            <a:pathLst>
              <a:path h="609565" w="678236">
                <a:moveTo>
                  <a:pt x="0" y="0"/>
                </a:moveTo>
                <a:lnTo>
                  <a:pt x="678236" y="0"/>
                </a:lnTo>
                <a:lnTo>
                  <a:pt x="678236" y="609564"/>
                </a:lnTo>
                <a:lnTo>
                  <a:pt x="0" y="6095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2486582" y="4862636"/>
            <a:ext cx="2546014" cy="658781"/>
          </a:xfrm>
          <a:custGeom>
            <a:avLst/>
            <a:gdLst/>
            <a:ahLst/>
            <a:cxnLst/>
            <a:rect r="r" b="b" t="t" l="l"/>
            <a:pathLst>
              <a:path h="658781" w="2546014">
                <a:moveTo>
                  <a:pt x="0" y="0"/>
                </a:moveTo>
                <a:lnTo>
                  <a:pt x="2546013" y="0"/>
                </a:lnTo>
                <a:lnTo>
                  <a:pt x="2546013" y="658781"/>
                </a:lnTo>
                <a:lnTo>
                  <a:pt x="0" y="658781"/>
                </a:lnTo>
                <a:lnTo>
                  <a:pt x="0" y="0"/>
                </a:lnTo>
                <a:close/>
              </a:path>
            </a:pathLst>
          </a:custGeom>
          <a:blipFill>
            <a:blip r:embed="rId9"/>
            <a:stretch>
              <a:fillRect l="0" t="0" r="0" b="0"/>
            </a:stretch>
          </a:blipFill>
        </p:spPr>
      </p:sp>
      <p:sp>
        <p:nvSpPr>
          <p:cNvPr name="TextBox 11" id="11"/>
          <p:cNvSpPr txBox="true"/>
          <p:nvPr/>
        </p:nvSpPr>
        <p:spPr>
          <a:xfrm rot="0">
            <a:off x="4687354" y="10166057"/>
            <a:ext cx="3572811" cy="637554"/>
          </a:xfrm>
          <a:prstGeom prst="rect">
            <a:avLst/>
          </a:prstGeom>
        </p:spPr>
        <p:txBody>
          <a:bodyPr anchor="t" rtlCol="false" tIns="0" lIns="0" bIns="0" rIns="0">
            <a:spAutoFit/>
          </a:bodyPr>
          <a:lstStyle/>
          <a:p>
            <a:pPr algn="ctr">
              <a:lnSpc>
                <a:spcPts val="1705"/>
              </a:lnSpc>
            </a:pPr>
            <a:r>
              <a:rPr lang="en-US" sz="1536">
                <a:solidFill>
                  <a:srgbClr val="FDF7F0"/>
                </a:solidFill>
                <a:latin typeface="Glacial Indifference"/>
                <a:ea typeface="Glacial Indifference"/>
                <a:cs typeface="Glacial Indifference"/>
                <a:sym typeface="Glacial Indifference"/>
              </a:rPr>
              <a:t>Clémence Laurent</a:t>
            </a:r>
          </a:p>
          <a:p>
            <a:pPr algn="ctr">
              <a:lnSpc>
                <a:spcPts val="1705"/>
              </a:lnSpc>
            </a:pPr>
            <a:r>
              <a:rPr lang="en-US" sz="1536">
                <a:solidFill>
                  <a:srgbClr val="FDF7F0"/>
                </a:solidFill>
                <a:latin typeface="Glacial Indifference"/>
                <a:ea typeface="Glacial Indifference"/>
                <a:cs typeface="Glacial Indifference"/>
                <a:sym typeface="Glacial Indifference"/>
              </a:rPr>
              <a:t>123-456-7890</a:t>
            </a:r>
          </a:p>
          <a:p>
            <a:pPr algn="ctr">
              <a:lnSpc>
                <a:spcPts val="1705"/>
              </a:lnSpc>
            </a:pPr>
            <a:r>
              <a:rPr lang="en-US" sz="1536">
                <a:solidFill>
                  <a:srgbClr val="FDF7F0"/>
                </a:solidFill>
                <a:latin typeface="Glacial Indifference"/>
                <a:ea typeface="Glacial Indifference"/>
                <a:cs typeface="Glacial Indifference"/>
                <a:sym typeface="Glacial Indifference"/>
              </a:rPr>
              <a:t>hello@reallygreatsite.com</a:t>
            </a:r>
          </a:p>
        </p:txBody>
      </p:sp>
      <p:sp>
        <p:nvSpPr>
          <p:cNvPr name="TextBox 12" id="12"/>
          <p:cNvSpPr txBox="true"/>
          <p:nvPr/>
        </p:nvSpPr>
        <p:spPr>
          <a:xfrm rot="0">
            <a:off x="8808752" y="10166057"/>
            <a:ext cx="3572811" cy="637554"/>
          </a:xfrm>
          <a:prstGeom prst="rect">
            <a:avLst/>
          </a:prstGeom>
        </p:spPr>
        <p:txBody>
          <a:bodyPr anchor="t" rtlCol="false" tIns="0" lIns="0" bIns="0" rIns="0">
            <a:spAutoFit/>
          </a:bodyPr>
          <a:lstStyle/>
          <a:p>
            <a:pPr algn="ctr">
              <a:lnSpc>
                <a:spcPts val="1705"/>
              </a:lnSpc>
            </a:pPr>
            <a:r>
              <a:rPr lang="en-US" sz="1536">
                <a:solidFill>
                  <a:srgbClr val="FDF7F0"/>
                </a:solidFill>
                <a:latin typeface="Glacial Indifference"/>
                <a:ea typeface="Glacial Indifference"/>
                <a:cs typeface="Glacial Indifference"/>
                <a:sym typeface="Glacial Indifference"/>
              </a:rPr>
              <a:t>Alexandre Richard</a:t>
            </a:r>
          </a:p>
          <a:p>
            <a:pPr algn="ctr">
              <a:lnSpc>
                <a:spcPts val="1705"/>
              </a:lnSpc>
            </a:pPr>
            <a:r>
              <a:rPr lang="en-US" sz="1536">
                <a:solidFill>
                  <a:srgbClr val="FDF7F0"/>
                </a:solidFill>
                <a:latin typeface="Glacial Indifference"/>
                <a:ea typeface="Glacial Indifference"/>
                <a:cs typeface="Glacial Indifference"/>
                <a:sym typeface="Glacial Indifference"/>
              </a:rPr>
              <a:t>123-456-7890</a:t>
            </a:r>
          </a:p>
          <a:p>
            <a:pPr algn="ctr">
              <a:lnSpc>
                <a:spcPts val="1705"/>
              </a:lnSpc>
            </a:pPr>
            <a:r>
              <a:rPr lang="en-US" sz="1536">
                <a:solidFill>
                  <a:srgbClr val="FDF7F0"/>
                </a:solidFill>
                <a:latin typeface="Glacial Indifference"/>
                <a:ea typeface="Glacial Indifference"/>
                <a:cs typeface="Glacial Indifference"/>
                <a:sym typeface="Glacial Indifference"/>
              </a:rPr>
              <a:t>hello@reallygreatsite.com</a:t>
            </a:r>
          </a:p>
        </p:txBody>
      </p:sp>
      <p:sp>
        <p:nvSpPr>
          <p:cNvPr name="TextBox 13" id="13"/>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2025 les réussites de nos stagiaires</a:t>
            </a:r>
          </a:p>
        </p:txBody>
      </p:sp>
      <p:sp>
        <p:nvSpPr>
          <p:cNvPr name="TextBox 14" id="14"/>
          <p:cNvSpPr txBox="true"/>
          <p:nvPr/>
        </p:nvSpPr>
        <p:spPr>
          <a:xfrm rot="0">
            <a:off x="677701" y="2427985"/>
            <a:ext cx="2900459" cy="714807"/>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Accompagnement Envol</a:t>
            </a:r>
          </a:p>
        </p:txBody>
      </p:sp>
      <p:sp>
        <p:nvSpPr>
          <p:cNvPr name="TextBox 15" id="15"/>
          <p:cNvSpPr txBox="true"/>
          <p:nvPr/>
        </p:nvSpPr>
        <p:spPr>
          <a:xfrm rot="0">
            <a:off x="6473760" y="2314700"/>
            <a:ext cx="2662417" cy="714807"/>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Permis et mobilité</a:t>
            </a:r>
          </a:p>
        </p:txBody>
      </p:sp>
      <p:sp>
        <p:nvSpPr>
          <p:cNvPr name="TextBox 16" id="16"/>
          <p:cNvSpPr txBox="true"/>
          <p:nvPr/>
        </p:nvSpPr>
        <p:spPr>
          <a:xfrm rot="0">
            <a:off x="3575624" y="8910421"/>
            <a:ext cx="2662417" cy="714807"/>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Formation et alternance</a:t>
            </a:r>
          </a:p>
        </p:txBody>
      </p:sp>
      <p:sp>
        <p:nvSpPr>
          <p:cNvPr name="TextBox 17" id="17"/>
          <p:cNvSpPr txBox="true"/>
          <p:nvPr/>
        </p:nvSpPr>
        <p:spPr>
          <a:xfrm rot="0">
            <a:off x="9354102" y="8976175"/>
            <a:ext cx="2662417" cy="714807"/>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Diplômes et Qualifications</a:t>
            </a:r>
          </a:p>
        </p:txBody>
      </p:sp>
      <p:sp>
        <p:nvSpPr>
          <p:cNvPr name="TextBox 18" id="18"/>
          <p:cNvSpPr txBox="true"/>
          <p:nvPr/>
        </p:nvSpPr>
        <p:spPr>
          <a:xfrm rot="0">
            <a:off x="12031776" y="2681628"/>
            <a:ext cx="2662417" cy="362382"/>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Emploi</a:t>
            </a:r>
          </a:p>
        </p:txBody>
      </p:sp>
      <p:sp>
        <p:nvSpPr>
          <p:cNvPr name="TextBox 19" id="19"/>
          <p:cNvSpPr txBox="true"/>
          <p:nvPr/>
        </p:nvSpPr>
        <p:spPr>
          <a:xfrm rot="0">
            <a:off x="14694193" y="9071425"/>
            <a:ext cx="2662417" cy="362382"/>
          </a:xfrm>
          <a:prstGeom prst="rect">
            <a:avLst/>
          </a:prstGeom>
        </p:spPr>
        <p:txBody>
          <a:bodyPr anchor="t" rtlCol="false" tIns="0" lIns="0" bIns="0" rIns="0">
            <a:spAutoFit/>
          </a:bodyPr>
          <a:lstStyle/>
          <a:p>
            <a:pPr algn="ctr">
              <a:lnSpc>
                <a:spcPts val="2816"/>
              </a:lnSpc>
              <a:spcBef>
                <a:spcPct val="0"/>
              </a:spcBef>
            </a:pPr>
            <a:r>
              <a:rPr lang="en-US" b="true" sz="2537">
                <a:solidFill>
                  <a:srgbClr val="000000"/>
                </a:solidFill>
                <a:latin typeface="Glacial Indifference Bold"/>
                <a:ea typeface="Glacial Indifference Bold"/>
                <a:cs typeface="Glacial Indifference Bold"/>
                <a:sym typeface="Glacial Indifference Bold"/>
              </a:rPr>
              <a:t>Distinctions</a:t>
            </a:r>
          </a:p>
        </p:txBody>
      </p:sp>
      <p:sp>
        <p:nvSpPr>
          <p:cNvPr name="TextBox 20" id="20"/>
          <p:cNvSpPr txBox="true"/>
          <p:nvPr/>
        </p:nvSpPr>
        <p:spPr>
          <a:xfrm rot="0">
            <a:off x="13962516" y="1561756"/>
            <a:ext cx="4130969" cy="3096006"/>
          </a:xfrm>
          <a:prstGeom prst="rect">
            <a:avLst/>
          </a:prstGeom>
        </p:spPr>
        <p:txBody>
          <a:bodyPr anchor="t" rtlCol="false" tIns="0" lIns="0" bIns="0" rIns="0">
            <a:spAutoFit/>
          </a:bodyPr>
          <a:lstStyle/>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Johnny : CDI Agent de nettoyage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Julien : CDI dans les travaux publics</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Christelle : CDI Employée Libre-Service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Allan : CDI transport scolaire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Déborah : CDI CAP Anjou Bleu</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Omar : CDI boucher Leclerc Segré</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Lana : CDI Employée Libre-Service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Marina : CDI hôtesse de caisse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Sandrine : CDD ASH en EHPAD</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Sopheavy : CDD en restauration</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Irina : CDD chez Longchamp</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Paul : CDD agent espaces verts</a:t>
            </a:r>
          </a:p>
          <a:p>
            <a:pPr algn="l" marL="367027" indent="-183514" lvl="1">
              <a:lnSpc>
                <a:spcPts val="1886"/>
              </a:lnSpc>
              <a:spcBef>
                <a:spcPct val="0"/>
              </a:spcBef>
              <a:buFont typeface="Arial"/>
              <a:buChar char="•"/>
            </a:pPr>
            <a:r>
              <a:rPr lang="en-US" sz="1699">
                <a:solidFill>
                  <a:srgbClr val="000000"/>
                </a:solidFill>
                <a:latin typeface="Glacial Indifference"/>
                <a:ea typeface="Glacial Indifference"/>
                <a:cs typeface="Glacial Indifference"/>
                <a:sym typeface="Glacial Indifference"/>
              </a:rPr>
              <a:t>Alzen : Intérim chez Jousselin</a:t>
            </a:r>
          </a:p>
        </p:txBody>
      </p:sp>
      <p:sp>
        <p:nvSpPr>
          <p:cNvPr name="TextBox 21" id="21"/>
          <p:cNvSpPr txBox="true"/>
          <p:nvPr/>
        </p:nvSpPr>
        <p:spPr>
          <a:xfrm rot="0">
            <a:off x="10685310" y="6747866"/>
            <a:ext cx="3598582" cy="2143506"/>
          </a:xfrm>
          <a:prstGeom prst="rect">
            <a:avLst/>
          </a:prstGeom>
        </p:spPr>
        <p:txBody>
          <a:bodyPr anchor="t" rtlCol="false" tIns="0" lIns="0" bIns="0" rIns="0">
            <a:spAutoFit/>
          </a:bodyPr>
          <a:lstStyle/>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Pascaline : DAEU obtenu</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Gaëta</a:t>
            </a:r>
            <a:r>
              <a:rPr lang="en-US" sz="1699">
                <a:solidFill>
                  <a:srgbClr val="000000"/>
                </a:solidFill>
                <a:latin typeface="Glacial Indifference"/>
                <a:ea typeface="Glacial Indifference"/>
                <a:cs typeface="Glacial Indifference"/>
                <a:sym typeface="Glacial Indifference"/>
              </a:rPr>
              <a:t>n D. : CAPA Jardinier Paysagiste</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Omar : CAP Boucherie </a:t>
            </a:r>
            <a:r>
              <a:rPr lang="en-US" sz="1699">
                <a:solidFill>
                  <a:srgbClr val="000000"/>
                </a:solidFill>
                <a:latin typeface="Glacial Indifference"/>
                <a:ea typeface="Glacial Indifference"/>
                <a:cs typeface="Glacial Indifference"/>
                <a:sym typeface="Glacial Indifference"/>
              </a:rPr>
              <a:t>obtenu</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Allan : Titre Professionnel CTCR obtenu</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Tetiana : Certification CLOE A2</a:t>
            </a:r>
          </a:p>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Svitlana : Certification CLOE A2</a:t>
            </a:r>
          </a:p>
          <a:p>
            <a:pPr algn="l" marL="367027" indent="-183514" lvl="1">
              <a:lnSpc>
                <a:spcPts val="1886"/>
              </a:lnSpc>
              <a:spcBef>
                <a:spcPct val="0"/>
              </a:spcBef>
              <a:buFont typeface="Arial"/>
              <a:buChar char="•"/>
            </a:pPr>
            <a:r>
              <a:rPr lang="en-US" sz="1699">
                <a:solidFill>
                  <a:srgbClr val="000000"/>
                </a:solidFill>
                <a:latin typeface="Glacial Indifference"/>
                <a:ea typeface="Glacial Indifference"/>
                <a:cs typeface="Glacial Indifference"/>
                <a:sym typeface="Glacial Indifference"/>
              </a:rPr>
              <a:t>Joan : Niveau B2 obtenu</a:t>
            </a:r>
          </a:p>
        </p:txBody>
      </p:sp>
      <p:sp>
        <p:nvSpPr>
          <p:cNvPr name="TextBox 22" id="22"/>
          <p:cNvSpPr txBox="true"/>
          <p:nvPr/>
        </p:nvSpPr>
        <p:spPr>
          <a:xfrm rot="0">
            <a:off x="7914924" y="3338359"/>
            <a:ext cx="3479419" cy="1127760"/>
          </a:xfrm>
          <a:prstGeom prst="rect">
            <a:avLst/>
          </a:prstGeom>
        </p:spPr>
        <p:txBody>
          <a:bodyPr anchor="t" rtlCol="false" tIns="0" lIns="0" bIns="0" rIns="0">
            <a:spAutoFit/>
          </a:bodyPr>
          <a:lstStyle/>
          <a:p>
            <a:pPr algn="l" marL="431796" indent="-215898" lvl="1">
              <a:lnSpc>
                <a:spcPts val="2219"/>
              </a:lnSpc>
              <a:buFont typeface="Arial"/>
              <a:buChar char="•"/>
            </a:pPr>
            <a:r>
              <a:rPr lang="en-US" sz="1999">
                <a:solidFill>
                  <a:srgbClr val="000000"/>
                </a:solidFill>
                <a:latin typeface="Glacial Indifference"/>
                <a:ea typeface="Glacial Indifference"/>
                <a:cs typeface="Glacial Indifference"/>
                <a:sym typeface="Glacial Indifference"/>
              </a:rPr>
              <a:t>Karla et Omar : P</a:t>
            </a:r>
            <a:r>
              <a:rPr lang="en-US" sz="1999">
                <a:solidFill>
                  <a:srgbClr val="000000"/>
                </a:solidFill>
                <a:latin typeface="Glacial Indifference"/>
                <a:ea typeface="Glacial Indifference"/>
                <a:cs typeface="Glacial Indifference"/>
                <a:sym typeface="Glacial Indifference"/>
              </a:rPr>
              <a:t>ermis B obtenu</a:t>
            </a:r>
          </a:p>
          <a:p>
            <a:pPr algn="l" marL="431796" indent="-215898" lvl="1">
              <a:lnSpc>
                <a:spcPts val="2219"/>
              </a:lnSpc>
              <a:spcBef>
                <a:spcPct val="0"/>
              </a:spcBef>
              <a:buFont typeface="Arial"/>
              <a:buChar char="•"/>
            </a:pPr>
            <a:r>
              <a:rPr lang="en-US" sz="1999">
                <a:solidFill>
                  <a:srgbClr val="000000"/>
                </a:solidFill>
                <a:latin typeface="Glacial Indifference"/>
                <a:ea typeface="Glacial Indifference"/>
                <a:cs typeface="Glacial Indifference"/>
                <a:sym typeface="Glacial Indifference"/>
              </a:rPr>
              <a:t>Nicolas : Code de la route obtenu</a:t>
            </a:r>
          </a:p>
        </p:txBody>
      </p:sp>
      <p:sp>
        <p:nvSpPr>
          <p:cNvPr name="TextBox 23" id="23"/>
          <p:cNvSpPr txBox="true"/>
          <p:nvPr/>
        </p:nvSpPr>
        <p:spPr>
          <a:xfrm rot="0">
            <a:off x="5032595" y="7618735"/>
            <a:ext cx="2882328" cy="952881"/>
          </a:xfrm>
          <a:prstGeom prst="rect">
            <a:avLst/>
          </a:prstGeom>
        </p:spPr>
        <p:txBody>
          <a:bodyPr anchor="t" rtlCol="false" tIns="0" lIns="0" bIns="0" rIns="0">
            <a:spAutoFit/>
          </a:bodyPr>
          <a:lstStyle/>
          <a:p>
            <a:pPr algn="l" marL="367027" indent="-183514" lvl="1">
              <a:lnSpc>
                <a:spcPts val="1886"/>
              </a:lnSpc>
              <a:buFont typeface="Arial"/>
              <a:buChar char="•"/>
            </a:pPr>
            <a:r>
              <a:rPr lang="en-US" sz="1699">
                <a:solidFill>
                  <a:srgbClr val="000000"/>
                </a:solidFill>
                <a:latin typeface="Glacial Indifference"/>
                <a:ea typeface="Glacial Indifference"/>
                <a:cs typeface="Glacial Indifference"/>
                <a:sym typeface="Glacial Indifference"/>
              </a:rPr>
              <a:t>Allan : Entré</a:t>
            </a:r>
            <a:r>
              <a:rPr lang="en-US" sz="1699">
                <a:solidFill>
                  <a:srgbClr val="000000"/>
                </a:solidFill>
                <a:latin typeface="Glacial Indifference"/>
                <a:ea typeface="Glacial Indifference"/>
                <a:cs typeface="Glacial Indifference"/>
                <a:sym typeface="Glacial Indifference"/>
              </a:rPr>
              <a:t>e en fo</a:t>
            </a:r>
            <a:r>
              <a:rPr lang="en-US" sz="1699">
                <a:solidFill>
                  <a:srgbClr val="000000"/>
                </a:solidFill>
                <a:latin typeface="Glacial Indifference"/>
                <a:ea typeface="Glacial Indifference"/>
                <a:cs typeface="Glacial Indifference"/>
                <a:sym typeface="Glacial Indifference"/>
              </a:rPr>
              <a:t>rmation CTCR</a:t>
            </a:r>
          </a:p>
          <a:p>
            <a:pPr algn="l" marL="367027" indent="-183514" lvl="1">
              <a:lnSpc>
                <a:spcPts val="1886"/>
              </a:lnSpc>
              <a:spcBef>
                <a:spcPct val="0"/>
              </a:spcBef>
              <a:buFont typeface="Arial"/>
              <a:buChar char="•"/>
            </a:pPr>
            <a:r>
              <a:rPr lang="en-US" sz="1699">
                <a:solidFill>
                  <a:srgbClr val="000000"/>
                </a:solidFill>
                <a:latin typeface="Glacial Indifference"/>
                <a:ea typeface="Glacial Indifference"/>
                <a:cs typeface="Glacial Indifference"/>
                <a:sym typeface="Glacial Indifference"/>
              </a:rPr>
              <a:t>Gaët</a:t>
            </a:r>
            <a:r>
              <a:rPr lang="en-US" sz="1699">
                <a:solidFill>
                  <a:srgbClr val="000000"/>
                </a:solidFill>
                <a:latin typeface="Glacial Indifference"/>
                <a:ea typeface="Glacial Indifference"/>
                <a:cs typeface="Glacial Indifference"/>
                <a:sym typeface="Glacial Indifference"/>
              </a:rPr>
              <a:t>an : Entrée en alternance CAP Propreté</a:t>
            </a:r>
          </a:p>
        </p:txBody>
      </p:sp>
      <p:sp>
        <p:nvSpPr>
          <p:cNvPr name="TextBox 24" id="24"/>
          <p:cNvSpPr txBox="true"/>
          <p:nvPr/>
        </p:nvSpPr>
        <p:spPr>
          <a:xfrm rot="0">
            <a:off x="14450352" y="9548107"/>
            <a:ext cx="3643133" cy="476631"/>
          </a:xfrm>
          <a:prstGeom prst="rect">
            <a:avLst/>
          </a:prstGeom>
        </p:spPr>
        <p:txBody>
          <a:bodyPr anchor="t" rtlCol="false" tIns="0" lIns="0" bIns="0" rIns="0">
            <a:spAutoFit/>
          </a:bodyPr>
          <a:lstStyle/>
          <a:p>
            <a:pPr algn="l" marL="367029" indent="-183514" lvl="1">
              <a:lnSpc>
                <a:spcPts val="1886"/>
              </a:lnSpc>
              <a:spcBef>
                <a:spcPct val="0"/>
              </a:spcBef>
              <a:buFont typeface="Arial"/>
              <a:buChar char="•"/>
            </a:pPr>
            <a:r>
              <a:rPr lang="en-US" sz="1699">
                <a:solidFill>
                  <a:srgbClr val="000000"/>
                </a:solidFill>
                <a:latin typeface="Glacial Indifference"/>
                <a:ea typeface="Glacial Indifference"/>
                <a:cs typeface="Glacial Indifference"/>
                <a:sym typeface="Glacial Indifference"/>
              </a:rPr>
              <a:t>Omar : Sél</a:t>
            </a:r>
            <a:r>
              <a:rPr lang="en-US" sz="1699">
                <a:solidFill>
                  <a:srgbClr val="000000"/>
                </a:solidFill>
                <a:latin typeface="Glacial Indifference"/>
                <a:ea typeface="Glacial Indifference"/>
                <a:cs typeface="Glacial Indifference"/>
                <a:sym typeface="Glacial Indifference"/>
              </a:rPr>
              <a:t>ec</a:t>
            </a:r>
            <a:r>
              <a:rPr lang="en-US" sz="1699">
                <a:solidFill>
                  <a:srgbClr val="000000"/>
                </a:solidFill>
                <a:latin typeface="Glacial Indifference"/>
                <a:ea typeface="Glacial Indifference"/>
                <a:cs typeface="Glacial Indifference"/>
                <a:sym typeface="Glacial Indifference"/>
              </a:rPr>
              <a:t>tion à un concours national de boucherie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15565097" y="298704"/>
            <a:ext cx="2344699" cy="1975178"/>
          </a:xfrm>
          <a:custGeom>
            <a:avLst/>
            <a:gdLst/>
            <a:ahLst/>
            <a:cxnLst/>
            <a:rect r="r" b="b" t="t" l="l"/>
            <a:pathLst>
              <a:path h="1975178" w="2344699">
                <a:moveTo>
                  <a:pt x="0" y="0"/>
                </a:moveTo>
                <a:lnTo>
                  <a:pt x="2344699" y="0"/>
                </a:lnTo>
                <a:lnTo>
                  <a:pt x="2344699" y="1975178"/>
                </a:lnTo>
                <a:lnTo>
                  <a:pt x="0" y="1975178"/>
                </a:lnTo>
                <a:lnTo>
                  <a:pt x="0" y="0"/>
                </a:lnTo>
                <a:close/>
              </a:path>
            </a:pathLst>
          </a:custGeom>
          <a:blipFill>
            <a:blip r:embed="rId5"/>
            <a:stretch>
              <a:fillRect l="0" t="0" r="0" b="0"/>
            </a:stretch>
          </a:blipFill>
        </p:spPr>
      </p:sp>
      <p:sp>
        <p:nvSpPr>
          <p:cNvPr name="TextBox 9" id="9"/>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Témoignages</a:t>
            </a:r>
          </a:p>
        </p:txBody>
      </p:sp>
      <p:sp>
        <p:nvSpPr>
          <p:cNvPr name="TextBox 10" id="10"/>
          <p:cNvSpPr txBox="true"/>
          <p:nvPr/>
        </p:nvSpPr>
        <p:spPr>
          <a:xfrm rot="0">
            <a:off x="2116244" y="1635992"/>
            <a:ext cx="13201204" cy="497205"/>
          </a:xfrm>
          <a:prstGeom prst="rect">
            <a:avLst/>
          </a:prstGeom>
        </p:spPr>
        <p:txBody>
          <a:bodyPr anchor="t" rtlCol="false" tIns="0" lIns="0" bIns="0" rIns="0">
            <a:spAutoFit/>
          </a:bodyPr>
          <a:lstStyle/>
          <a:p>
            <a:pPr algn="ctr">
              <a:lnSpc>
                <a:spcPts val="3884"/>
              </a:lnSpc>
              <a:spcBef>
                <a:spcPct val="0"/>
              </a:spcBef>
            </a:pPr>
            <a:r>
              <a:rPr lang="en-US" sz="3499">
                <a:solidFill>
                  <a:srgbClr val="000000"/>
                </a:solidFill>
                <a:latin typeface="Glacial Indifference"/>
                <a:ea typeface="Glacial Indifference"/>
                <a:cs typeface="Glacial Indifference"/>
                <a:sym typeface="Glacial Indifference"/>
              </a:rPr>
              <a:t>Témoignage de Sandrine CLEMENCEAU, chargée de missions d’Elivia</a:t>
            </a:r>
          </a:p>
        </p:txBody>
      </p:sp>
      <p:sp>
        <p:nvSpPr>
          <p:cNvPr name="TextBox 11" id="11"/>
          <p:cNvSpPr txBox="true"/>
          <p:nvPr/>
        </p:nvSpPr>
        <p:spPr>
          <a:xfrm rot="0">
            <a:off x="559420" y="2686607"/>
            <a:ext cx="16949225" cy="7217522"/>
          </a:xfrm>
          <a:prstGeom prst="rect">
            <a:avLst/>
          </a:prstGeom>
        </p:spPr>
        <p:txBody>
          <a:bodyPr anchor="t" rtlCol="false" tIns="0" lIns="0" bIns="0" rIns="0">
            <a:spAutoFit/>
          </a:bodyPr>
          <a:lstStyle/>
          <a:p>
            <a:pPr algn="just">
              <a:lnSpc>
                <a:spcPts val="1725"/>
              </a:lnSpc>
              <a:spcBef>
                <a:spcPct val="0"/>
              </a:spcBef>
            </a:pP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Le site du Lion d’Angers accueille aujourd’hui des collaborateurs issus de 25 nationalités différentes. Cette diversité est une richesse, mais un point d’attention est à souligner, la communication.</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Les affichages et consignes sont majoritairement en français, ce qui peut compliquer la compréhension des règles de sécurité, d’hygiène ou de qualité pour certains salariés en production.</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L’enjeu est donc d’accompagner les salariés rencontrant des difficultés linguistiques, en veillant à ne pas exclure, mais au contraire à favoriser l’intégration. L’objectif est clair : Proposer une formation intitulée Formation Langue étrangère « Je perfectionne mon français ». Ce projet est rendu possible grâce à différents financements, dont FSE+.</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Après avoir identifié le besoin, le service RH s’est rapproché d’ENVOL, un organisme local spécialisé dans l’apprentissage du français. Un programme adapté à l’environnement de travail a été conçu : 33 heures de formation, don 2 heures d’évaluation (avant et après), réparties sur 3 mois à raison d’un cours de 3 heures par semaine.</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Deux réunions d’information ont été organisées pour les équipes du matin et de l’après-midi, ainsi que des affichages sur les écrans des salles de pause en différents langues ont été mises en place et la communication lors des réunions d’équipes (AIC).</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Les salariés intéressés se sont inscrits sur la base du volontariat. Une trentaine de personnes ont été ensuite rencontrées individuellement, afin d’évaluer leur motivation et leur capacité à s’engager dans le parcours.</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Il était nécessaire que les participants soient volontaires. La formation se déroule sur leur temps de travail, ce qui demande un réel engagement.</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A l’issue de ces entretiens, 11 salariés de 4 nationalités différentes ont été retenus. Deux groupes ont été constitués en tenant compte des contraintes de planning, de l’équilibre des services et des profils des participants.</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La formation déployée a débuté le 02/09/2025 avec une évaluation de positionnement, et s’est terminée le 03/12/2025 par un test final.</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Le service RH a suivi chaque session pour accueillir les retours des participants et de la formatrice Dagmara pour s’assurer du bon déroulement. Un bilan a été réalisé à l’issue de la formation pour évaluer les résultats et envisager une seconde session.</a:t>
            </a:r>
          </a:p>
          <a:p>
            <a:pPr algn="just">
              <a:lnSpc>
                <a:spcPts val="1725"/>
              </a:lnSpc>
              <a:spcBef>
                <a:spcPct val="0"/>
              </a:spcBef>
            </a:pP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Point négatif : La constitution des groupes, qui a nécessité de jongler entre les plannings des salariés concernés et les impératifs de production.</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Points positifs : Les retours ont été très positifs. Nous avons réussi à réaliser une belle dynamique de groupe. Les participants ont été investis, certains ont même les exercices le week-end.</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Depuis le 31/03/2026, une deuxième formation a été mise en place sur le même déroulé de formation et ce jusqu’au 23/06/2026. Cela concerne 9 salariés.</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 </a:t>
            </a:r>
          </a:p>
          <a:p>
            <a:pPr algn="just">
              <a:lnSpc>
                <a:spcPts val="1725"/>
              </a:lnSpc>
              <a:spcBef>
                <a:spcPct val="0"/>
              </a:spcBef>
            </a:pPr>
            <a:r>
              <a:rPr lang="en-US" sz="1554">
                <a:solidFill>
                  <a:srgbClr val="000000"/>
                </a:solidFill>
                <a:latin typeface="Glacial Indifference"/>
                <a:ea typeface="Glacial Indifference"/>
                <a:cs typeface="Glacial Indifference"/>
                <a:sym typeface="Glacial Indifference"/>
              </a:rPr>
              <a:t>Dagmara, formatrice d’ENVOL, est à saluer pour sa pédagogie et son écoute.</a:t>
            </a:r>
          </a:p>
          <a:p>
            <a:pPr algn="just">
              <a:lnSpc>
                <a:spcPts val="1503"/>
              </a:lnSpc>
              <a:spcBef>
                <a:spcPct val="0"/>
              </a:spcBef>
            </a:pPr>
            <a:r>
              <a:rPr lang="en-US" sz="1354">
                <a:solidFill>
                  <a:srgbClr val="000000"/>
                </a:solidFill>
                <a:latin typeface="Glacial Indifference"/>
                <a:ea typeface="Glacial Indifference"/>
                <a:cs typeface="Glacial Indifference"/>
                <a:sym typeface="Glacial Indifference"/>
              </a:rPr>
              <a:t>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TextBox 2" id="2"/>
          <p:cNvSpPr txBox="true"/>
          <p:nvPr/>
        </p:nvSpPr>
        <p:spPr>
          <a:xfrm rot="0">
            <a:off x="2720632" y="482697"/>
            <a:ext cx="13252973" cy="3327136"/>
          </a:xfrm>
          <a:prstGeom prst="rect">
            <a:avLst/>
          </a:prstGeom>
        </p:spPr>
        <p:txBody>
          <a:bodyPr anchor="t" rtlCol="false" tIns="0" lIns="0" bIns="0" rIns="0">
            <a:spAutoFit/>
          </a:bodyPr>
          <a:lstStyle/>
          <a:p>
            <a:pPr algn="l" marL="0" indent="0" lvl="0">
              <a:lnSpc>
                <a:spcPts val="4364"/>
              </a:lnSpc>
              <a:spcBef>
                <a:spcPct val="0"/>
              </a:spcBef>
            </a:pPr>
            <a:r>
              <a:rPr lang="en-US" b="true" sz="4643" strike="noStrike" u="none">
                <a:solidFill>
                  <a:srgbClr val="435966"/>
                </a:solidFill>
                <a:latin typeface="Glacial Indifference Bold"/>
                <a:ea typeface="Glacial Indifference Bold"/>
                <a:cs typeface="Glacial Indifference Bold"/>
                <a:sym typeface="Glacial Indifference Bold"/>
              </a:rPr>
              <a:t>Le 739 – Apprendre, créer et coopérer autrement</a:t>
            </a:r>
          </a:p>
          <a:p>
            <a:pPr algn="l" marL="0" indent="0" lvl="0">
              <a:lnSpc>
                <a:spcPts val="4364"/>
              </a:lnSpc>
              <a:spcBef>
                <a:spcPct val="0"/>
              </a:spcBef>
            </a:pPr>
          </a:p>
          <a:p>
            <a:pPr algn="l" marL="0" indent="0" lvl="0">
              <a:lnSpc>
                <a:spcPts val="4364"/>
              </a:lnSpc>
              <a:spcBef>
                <a:spcPct val="0"/>
              </a:spcBef>
            </a:pPr>
          </a:p>
          <a:p>
            <a:pPr algn="l" marL="0" indent="0" lvl="0">
              <a:lnSpc>
                <a:spcPts val="4364"/>
              </a:lnSpc>
              <a:spcBef>
                <a:spcPct val="0"/>
              </a:spcBef>
            </a:pPr>
          </a:p>
          <a:p>
            <a:pPr algn="l" marL="0" indent="0" lvl="0">
              <a:lnSpc>
                <a:spcPts val="4364"/>
              </a:lnSpc>
              <a:spcBef>
                <a:spcPct val="0"/>
              </a:spcBef>
            </a:pPr>
          </a:p>
          <a:p>
            <a:pPr algn="l" marL="0" indent="0" lvl="0">
              <a:lnSpc>
                <a:spcPts val="4364"/>
              </a:lnSpc>
              <a:spcBef>
                <a:spcPct val="0"/>
              </a:spcBef>
            </a:pPr>
          </a:p>
        </p:txBody>
      </p:sp>
      <p:grpSp>
        <p:nvGrpSpPr>
          <p:cNvPr name="Group 3" id="3"/>
          <p:cNvGrpSpPr/>
          <p:nvPr/>
        </p:nvGrpSpPr>
        <p:grpSpPr>
          <a:xfrm rot="0">
            <a:off x="861805" y="2833829"/>
            <a:ext cx="7535930" cy="5494590"/>
            <a:chOff x="0" y="0"/>
            <a:chExt cx="1984772" cy="1447135"/>
          </a:xfrm>
        </p:grpSpPr>
        <p:sp>
          <p:nvSpPr>
            <p:cNvPr name="Freeform 4" id="4"/>
            <p:cNvSpPr/>
            <p:nvPr/>
          </p:nvSpPr>
          <p:spPr>
            <a:xfrm flipH="false" flipV="false" rot="0">
              <a:off x="0" y="0"/>
              <a:ext cx="1984772" cy="1447135"/>
            </a:xfrm>
            <a:custGeom>
              <a:avLst/>
              <a:gdLst/>
              <a:ahLst/>
              <a:cxnLst/>
              <a:rect r="r" b="b" t="t" l="l"/>
              <a:pathLst>
                <a:path h="1447135" w="1984772">
                  <a:moveTo>
                    <a:pt x="52394" y="0"/>
                  </a:moveTo>
                  <a:lnTo>
                    <a:pt x="1932378" y="0"/>
                  </a:lnTo>
                  <a:cubicBezTo>
                    <a:pt x="1946273" y="0"/>
                    <a:pt x="1959600" y="5520"/>
                    <a:pt x="1969426" y="15346"/>
                  </a:cubicBezTo>
                  <a:cubicBezTo>
                    <a:pt x="1979252" y="25172"/>
                    <a:pt x="1984772" y="38498"/>
                    <a:pt x="1984772" y="52394"/>
                  </a:cubicBezTo>
                  <a:lnTo>
                    <a:pt x="1984772" y="1394741"/>
                  </a:lnTo>
                  <a:cubicBezTo>
                    <a:pt x="1984772" y="1408637"/>
                    <a:pt x="1979252" y="1421963"/>
                    <a:pt x="1969426" y="1431789"/>
                  </a:cubicBezTo>
                  <a:cubicBezTo>
                    <a:pt x="1959600" y="1441615"/>
                    <a:pt x="1946273" y="1447135"/>
                    <a:pt x="1932378" y="1447135"/>
                  </a:cubicBezTo>
                  <a:lnTo>
                    <a:pt x="52394" y="1447135"/>
                  </a:lnTo>
                  <a:cubicBezTo>
                    <a:pt x="23458" y="1447135"/>
                    <a:pt x="0" y="1423677"/>
                    <a:pt x="0" y="1394741"/>
                  </a:cubicBezTo>
                  <a:lnTo>
                    <a:pt x="0" y="52394"/>
                  </a:lnTo>
                  <a:cubicBezTo>
                    <a:pt x="0" y="38498"/>
                    <a:pt x="5520" y="25172"/>
                    <a:pt x="15346" y="15346"/>
                  </a:cubicBezTo>
                  <a:cubicBezTo>
                    <a:pt x="25172" y="5520"/>
                    <a:pt x="38498" y="0"/>
                    <a:pt x="52394" y="0"/>
                  </a:cubicBezTo>
                  <a:close/>
                </a:path>
              </a:pathLst>
            </a:custGeom>
            <a:solidFill>
              <a:srgbClr val="076E79"/>
            </a:solidFill>
            <a:ln w="38100" cap="rnd">
              <a:solidFill>
                <a:srgbClr val="435966"/>
              </a:solidFill>
              <a:prstDash val="solid"/>
              <a:round/>
            </a:ln>
          </p:spPr>
        </p:sp>
        <p:sp>
          <p:nvSpPr>
            <p:cNvPr name="TextBox 5" id="5"/>
            <p:cNvSpPr txBox="true"/>
            <p:nvPr/>
          </p:nvSpPr>
          <p:spPr>
            <a:xfrm>
              <a:off x="0" y="-57150"/>
              <a:ext cx="1984772" cy="1504285"/>
            </a:xfrm>
            <a:prstGeom prst="rect">
              <a:avLst/>
            </a:prstGeom>
          </p:spPr>
          <p:txBody>
            <a:bodyPr anchor="ctr" rtlCol="false" tIns="50800" lIns="50800" bIns="50800" rIns="50800"/>
            <a:lstStyle/>
            <a:p>
              <a:pPr algn="l" marL="453387" indent="-226693" lvl="1">
                <a:lnSpc>
                  <a:spcPts val="2939"/>
                </a:lnSpc>
                <a:buFont typeface="Arial"/>
                <a:buChar char="•"/>
              </a:pPr>
              <a:r>
                <a:rPr lang="en-US" sz="2099">
                  <a:solidFill>
                    <a:srgbClr val="FDF7F0"/>
                  </a:solidFill>
                  <a:latin typeface="Poppins"/>
                  <a:ea typeface="Poppins"/>
                  <a:cs typeface="Poppins"/>
                  <a:sym typeface="Poppins"/>
                </a:rPr>
                <a:t>Un tiers-lieu qui ouvre d’autres façons d’apprendre, de reprendre confiance et de rencontrer les autres.</a:t>
              </a:r>
            </a:p>
            <a:p>
              <a:pPr algn="l">
                <a:lnSpc>
                  <a:spcPts val="2939"/>
                </a:lnSpc>
              </a:pPr>
            </a:p>
            <a:p>
              <a:pPr algn="l" marL="453387" indent="-226693" lvl="1">
                <a:lnSpc>
                  <a:spcPts val="2939"/>
                </a:lnSpc>
                <a:buFont typeface="Arial"/>
                <a:buChar char="•"/>
              </a:pPr>
              <a:r>
                <a:rPr lang="en-US" sz="2099">
                  <a:solidFill>
                    <a:srgbClr val="FDF7F0"/>
                  </a:solidFill>
                  <a:latin typeface="Poppins"/>
                  <a:ea typeface="Poppins"/>
                  <a:cs typeface="Poppins"/>
                  <a:sym typeface="Poppins"/>
                </a:rPr>
                <a:t>48 ateliers en 2024, croisant formation, création artistique et rencontres. </a:t>
              </a:r>
            </a:p>
            <a:p>
              <a:pPr algn="l">
                <a:lnSpc>
                  <a:spcPts val="2939"/>
                </a:lnSpc>
              </a:pPr>
            </a:p>
            <a:p>
              <a:pPr algn="l" marL="453387" indent="-226693" lvl="1">
                <a:lnSpc>
                  <a:spcPts val="2939"/>
                </a:lnSpc>
                <a:buFont typeface="Arial"/>
                <a:buChar char="•"/>
              </a:pPr>
              <a:r>
                <a:rPr lang="en-US" sz="2099">
                  <a:solidFill>
                    <a:srgbClr val="FDF7F0"/>
                  </a:solidFill>
                  <a:latin typeface="Poppins"/>
                  <a:ea typeface="Poppins"/>
                  <a:cs typeface="Poppins"/>
                  <a:sym typeface="Poppins"/>
                </a:rPr>
                <a:t>“Métamorphose”, un thème fédérateur, des ateliers, une exposition et une poursuite les créations voyagent sur le territoire.</a:t>
              </a:r>
            </a:p>
            <a:p>
              <a:pPr algn="l">
                <a:lnSpc>
                  <a:spcPts val="2939"/>
                </a:lnSpc>
              </a:pPr>
            </a:p>
            <a:p>
              <a:pPr algn="l" marL="453387" indent="-226693" lvl="1">
                <a:lnSpc>
                  <a:spcPts val="2939"/>
                </a:lnSpc>
                <a:buFont typeface="Arial"/>
                <a:buChar char="•"/>
              </a:pPr>
              <a:r>
                <a:rPr lang="en-US" sz="2099">
                  <a:solidFill>
                    <a:srgbClr val="FDF7F0"/>
                  </a:solidFill>
                  <a:latin typeface="Poppins"/>
                  <a:ea typeface="Poppins"/>
                  <a:cs typeface="Poppins"/>
                  <a:sym typeface="Poppins"/>
                </a:rPr>
                <a:t>“L’eau...casion d’agir” : 2 701 heures d’ateliers, temps fort le 5 juin 2026. </a:t>
              </a:r>
            </a:p>
            <a:p>
              <a:pPr algn="l">
                <a:lnSpc>
                  <a:spcPts val="2799"/>
                </a:lnSpc>
              </a:pPr>
            </a:p>
          </p:txBody>
        </p:sp>
      </p:grpSp>
      <p:grpSp>
        <p:nvGrpSpPr>
          <p:cNvPr name="Group 6" id="6"/>
          <p:cNvGrpSpPr/>
          <p:nvPr/>
        </p:nvGrpSpPr>
        <p:grpSpPr>
          <a:xfrm rot="0">
            <a:off x="9144000" y="2833829"/>
            <a:ext cx="8331837" cy="5494590"/>
            <a:chOff x="0" y="0"/>
            <a:chExt cx="2194393" cy="1447135"/>
          </a:xfrm>
        </p:grpSpPr>
        <p:sp>
          <p:nvSpPr>
            <p:cNvPr name="Freeform 7" id="7"/>
            <p:cNvSpPr/>
            <p:nvPr/>
          </p:nvSpPr>
          <p:spPr>
            <a:xfrm flipH="false" flipV="false" rot="0">
              <a:off x="0" y="0"/>
              <a:ext cx="2194393" cy="1447135"/>
            </a:xfrm>
            <a:custGeom>
              <a:avLst/>
              <a:gdLst/>
              <a:ahLst/>
              <a:cxnLst/>
              <a:rect r="r" b="b" t="t" l="l"/>
              <a:pathLst>
                <a:path h="1447135" w="2194393">
                  <a:moveTo>
                    <a:pt x="47389" y="0"/>
                  </a:moveTo>
                  <a:lnTo>
                    <a:pt x="2147004" y="0"/>
                  </a:lnTo>
                  <a:cubicBezTo>
                    <a:pt x="2173177" y="0"/>
                    <a:pt x="2194393" y="21217"/>
                    <a:pt x="2194393" y="47389"/>
                  </a:cubicBezTo>
                  <a:lnTo>
                    <a:pt x="2194393" y="1399746"/>
                  </a:lnTo>
                  <a:cubicBezTo>
                    <a:pt x="2194393" y="1425918"/>
                    <a:pt x="2173177" y="1447135"/>
                    <a:pt x="2147004" y="1447135"/>
                  </a:cubicBezTo>
                  <a:lnTo>
                    <a:pt x="47389" y="1447135"/>
                  </a:lnTo>
                  <a:cubicBezTo>
                    <a:pt x="21217" y="1447135"/>
                    <a:pt x="0" y="1425918"/>
                    <a:pt x="0" y="1399746"/>
                  </a:cubicBezTo>
                  <a:lnTo>
                    <a:pt x="0" y="47389"/>
                  </a:lnTo>
                  <a:cubicBezTo>
                    <a:pt x="0" y="21217"/>
                    <a:pt x="21217" y="0"/>
                    <a:pt x="47389" y="0"/>
                  </a:cubicBezTo>
                  <a:close/>
                </a:path>
              </a:pathLst>
            </a:custGeom>
            <a:solidFill>
              <a:srgbClr val="076E79"/>
            </a:solidFill>
            <a:ln w="38100" cap="rnd">
              <a:solidFill>
                <a:srgbClr val="435966"/>
              </a:solidFill>
              <a:prstDash val="solid"/>
              <a:round/>
            </a:ln>
          </p:spPr>
        </p:sp>
        <p:sp>
          <p:nvSpPr>
            <p:cNvPr name="TextBox 8" id="8"/>
            <p:cNvSpPr txBox="true"/>
            <p:nvPr/>
          </p:nvSpPr>
          <p:spPr>
            <a:xfrm>
              <a:off x="0" y="-57150"/>
              <a:ext cx="2194393" cy="1504285"/>
            </a:xfrm>
            <a:prstGeom prst="rect">
              <a:avLst/>
            </a:prstGeom>
          </p:spPr>
          <p:txBody>
            <a:bodyPr anchor="ctr" rtlCol="false" tIns="50800" lIns="50800" bIns="50800" rIns="50800"/>
            <a:lstStyle/>
            <a:p>
              <a:pPr algn="l" marL="496566" indent="-248283" lvl="1">
                <a:lnSpc>
                  <a:spcPts val="3219"/>
                </a:lnSpc>
                <a:buFont typeface="Arial"/>
                <a:buChar char="•"/>
              </a:pPr>
              <a:r>
                <a:rPr lang="en-US" sz="2299">
                  <a:solidFill>
                    <a:srgbClr val="FDF7F0"/>
                  </a:solidFill>
                  <a:latin typeface="Poppins"/>
                  <a:ea typeface="Poppins"/>
                  <a:cs typeface="Poppins"/>
                  <a:sym typeface="Poppins"/>
                </a:rPr>
                <a:t>Des participants d’EnVol, de la Mission Locale, du GEM, d’EA/ESAT, mais aussi des habitants. </a:t>
              </a:r>
            </a:p>
            <a:p>
              <a:pPr algn="l" marL="496566" indent="-248283" lvl="1">
                <a:lnSpc>
                  <a:spcPts val="3219"/>
                </a:lnSpc>
                <a:buFont typeface="Arial"/>
                <a:buChar char="•"/>
              </a:pPr>
              <a:r>
                <a:rPr lang="en-US" sz="2299">
                  <a:solidFill>
                    <a:srgbClr val="FDF7F0"/>
                  </a:solidFill>
                  <a:latin typeface="Poppins"/>
                  <a:ea typeface="Poppins"/>
                  <a:cs typeface="Poppins"/>
                  <a:sym typeface="Poppins"/>
                </a:rPr>
                <a:t>Des artistes, formateurs et partenaires qui croisent leurs pratiques. </a:t>
              </a:r>
            </a:p>
            <a:p>
              <a:pPr algn="l" marL="496566" indent="-248283" lvl="1">
                <a:lnSpc>
                  <a:spcPts val="3219"/>
                </a:lnSpc>
                <a:buFont typeface="Arial"/>
                <a:buChar char="•"/>
              </a:pPr>
              <a:r>
                <a:rPr lang="en-US" sz="2299">
                  <a:solidFill>
                    <a:srgbClr val="FDF7F0"/>
                  </a:solidFill>
                  <a:latin typeface="Poppins"/>
                  <a:ea typeface="Poppins"/>
                  <a:cs typeface="Poppins"/>
                  <a:sym typeface="Poppins"/>
                </a:rPr>
                <a:t>Un espace où l’on peut faire, créer, apprendre, expérimenter et prendre sa place autrement. </a:t>
              </a:r>
            </a:p>
            <a:p>
              <a:pPr algn="l">
                <a:lnSpc>
                  <a:spcPts val="3219"/>
                </a:lnSpc>
              </a:pPr>
            </a:p>
            <a:p>
              <a:pPr algn="l">
                <a:lnSpc>
                  <a:spcPts val="3219"/>
                </a:lnSpc>
              </a:pPr>
              <a:r>
                <a:rPr lang="en-US" sz="2299" b="true">
                  <a:solidFill>
                    <a:srgbClr val="FDF7F0"/>
                  </a:solidFill>
                  <a:latin typeface="Poppins Bold"/>
                  <a:ea typeface="Poppins Bold"/>
                  <a:cs typeface="Poppins Bold"/>
                  <a:sym typeface="Poppins Bold"/>
                </a:rPr>
                <a:t>Le 739 porte une conviction : apprendre ne se limite pas à la salle de formation. On apprend aussi en faisant, en créant, en rencontrant les autres et en participant à la vie du territoire. </a:t>
              </a:r>
            </a:p>
            <a:p>
              <a:pPr algn="l">
                <a:lnSpc>
                  <a:spcPts val="3079"/>
                </a:lnSpc>
              </a:pPr>
            </a:p>
            <a:p>
              <a:pPr algn="l">
                <a:lnSpc>
                  <a:spcPts val="3079"/>
                </a:lnSpc>
              </a:pPr>
            </a:p>
          </p:txBody>
        </p:sp>
      </p:grpSp>
      <p:sp>
        <p:nvSpPr>
          <p:cNvPr name="Freeform 9" id="9"/>
          <p:cNvSpPr/>
          <p:nvPr/>
        </p:nvSpPr>
        <p:spPr>
          <a:xfrm flipH="false" flipV="false" rot="0">
            <a:off x="861805" y="8654381"/>
            <a:ext cx="1397958" cy="789846"/>
          </a:xfrm>
          <a:custGeom>
            <a:avLst/>
            <a:gdLst/>
            <a:ahLst/>
            <a:cxnLst/>
            <a:rect r="r" b="b" t="t" l="l"/>
            <a:pathLst>
              <a:path h="789846" w="1397958">
                <a:moveTo>
                  <a:pt x="0" y="0"/>
                </a:moveTo>
                <a:lnTo>
                  <a:pt x="1397958" y="0"/>
                </a:lnTo>
                <a:lnTo>
                  <a:pt x="1397958" y="789846"/>
                </a:lnTo>
                <a:lnTo>
                  <a:pt x="0" y="7898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0" id="10"/>
          <p:cNvSpPr txBox="true"/>
          <p:nvPr/>
        </p:nvSpPr>
        <p:spPr>
          <a:xfrm rot="0">
            <a:off x="2446068" y="8899761"/>
            <a:ext cx="5558582" cy="299085"/>
          </a:xfrm>
          <a:prstGeom prst="rect">
            <a:avLst/>
          </a:prstGeom>
        </p:spPr>
        <p:txBody>
          <a:bodyPr anchor="t" rtlCol="false" tIns="0" lIns="0" bIns="0" rIns="0">
            <a:spAutoFit/>
          </a:bodyPr>
          <a:lstStyle/>
          <a:p>
            <a:pPr algn="ctr">
              <a:lnSpc>
                <a:spcPts val="2220"/>
              </a:lnSpc>
              <a:spcBef>
                <a:spcPct val="0"/>
              </a:spcBef>
            </a:pPr>
            <a:r>
              <a:rPr lang="en-US" sz="2000">
                <a:solidFill>
                  <a:srgbClr val="000000"/>
                </a:solidFill>
                <a:latin typeface="Glacial Indifference"/>
                <a:ea typeface="Glacial Indifference"/>
                <a:cs typeface="Glacial Indifference"/>
                <a:sym typeface="Glacial Indifference"/>
              </a:rPr>
              <a:t>https://www.youtube.com/watch?v=ivBH0GgbI7g </a:t>
            </a:r>
          </a:p>
        </p:txBody>
      </p:sp>
      <p:sp>
        <p:nvSpPr>
          <p:cNvPr name="Freeform 11" id="11"/>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a:grpSpLocks noChangeAspect="true"/>
          </p:cNvGrpSpPr>
          <p:nvPr/>
        </p:nvGrpSpPr>
        <p:grpSpPr>
          <a:xfrm rot="0">
            <a:off x="186585" y="186589"/>
            <a:ext cx="1684230" cy="1684223"/>
            <a:chOff x="0" y="0"/>
            <a:chExt cx="6350000" cy="6349975"/>
          </a:xfrm>
        </p:grpSpPr>
        <p:sp>
          <p:nvSpPr>
            <p:cNvPr name="Freeform 13" id="1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nvGrpSpPr>
          <p:cNvPr name="Group 14" id="14"/>
          <p:cNvGrpSpPr/>
          <p:nvPr/>
        </p:nvGrpSpPr>
        <p:grpSpPr>
          <a:xfrm rot="0">
            <a:off x="3149197" y="1243291"/>
            <a:ext cx="2913669" cy="336589"/>
            <a:chOff x="0" y="0"/>
            <a:chExt cx="1044193" cy="120626"/>
          </a:xfrm>
        </p:grpSpPr>
        <p:sp>
          <p:nvSpPr>
            <p:cNvPr name="Freeform 15" id="15"/>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16" id="16"/>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8" id="8"/>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9" id="9"/>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10" id="10"/>
          <p:cNvSpPr txBox="true"/>
          <p:nvPr/>
        </p:nvSpPr>
        <p:spPr>
          <a:xfrm rot="0">
            <a:off x="740920" y="4561475"/>
            <a:ext cx="7423437" cy="2955526"/>
          </a:xfrm>
          <a:prstGeom prst="rect">
            <a:avLst/>
          </a:prstGeom>
        </p:spPr>
        <p:txBody>
          <a:bodyPr anchor="t" rtlCol="false" tIns="0" lIns="0" bIns="0" rIns="0">
            <a:spAutoFit/>
          </a:bodyPr>
          <a:lstStyle/>
          <a:p>
            <a:pPr algn="just" marL="462183" indent="-231091" lvl="1">
              <a:lnSpc>
                <a:spcPts val="2997"/>
              </a:lnSpc>
              <a:buFont typeface="Arial"/>
              <a:buChar char="•"/>
            </a:pPr>
            <a:r>
              <a:rPr lang="en-US" b="true" sz="2140">
                <a:solidFill>
                  <a:srgbClr val="435966"/>
                </a:solidFill>
                <a:latin typeface="Open Sans 1 Bold"/>
                <a:ea typeface="Open Sans 1 Bold"/>
                <a:cs typeface="Open Sans 1 Bold"/>
                <a:sym typeface="Open Sans 1 Bold"/>
              </a:rPr>
              <a:t>Aide aux démarches administratives 25.3 %</a:t>
            </a:r>
          </a:p>
          <a:p>
            <a:pPr algn="just" marL="462183" indent="-231091" lvl="1">
              <a:lnSpc>
                <a:spcPts val="2997"/>
              </a:lnSpc>
              <a:buFont typeface="Arial"/>
              <a:buChar char="•"/>
            </a:pPr>
            <a:r>
              <a:rPr lang="en-US" b="true" sz="2140">
                <a:solidFill>
                  <a:srgbClr val="435966"/>
                </a:solidFill>
                <a:latin typeface="Open Sans 1 Bold"/>
                <a:ea typeface="Open Sans 1 Bold"/>
                <a:cs typeface="Open Sans 1 Bold"/>
                <a:sym typeface="Open Sans 1 Bold"/>
              </a:rPr>
              <a:t>Prendre en main du matériel 24.7 %</a:t>
            </a:r>
          </a:p>
          <a:p>
            <a:pPr algn="just" marL="462183" indent="-231091" lvl="1">
              <a:lnSpc>
                <a:spcPts val="2997"/>
              </a:lnSpc>
              <a:buFont typeface="Arial"/>
              <a:buChar char="•"/>
            </a:pPr>
            <a:r>
              <a:rPr lang="en-US" b="true" sz="2140">
                <a:solidFill>
                  <a:srgbClr val="435966"/>
                </a:solidFill>
                <a:latin typeface="Open Sans 1 Bold"/>
                <a:ea typeface="Open Sans 1 Bold"/>
                <a:cs typeface="Open Sans 1 Bold"/>
                <a:sym typeface="Open Sans 1 Bold"/>
              </a:rPr>
              <a:t>Prévention en sécurité numérique </a:t>
            </a:r>
            <a:r>
              <a:rPr lang="en-US" b="true" sz="2140">
                <a:solidFill>
                  <a:srgbClr val="435966"/>
                </a:solidFill>
                <a:latin typeface="Open Sans 1 Bold"/>
                <a:ea typeface="Open Sans 1 Bold"/>
                <a:cs typeface="Open Sans 1 Bold"/>
                <a:sym typeface="Open Sans 1 Bold"/>
              </a:rPr>
              <a:t>9.7 %</a:t>
            </a:r>
          </a:p>
          <a:p>
            <a:pPr algn="just" marL="462183" indent="-231091" lvl="1">
              <a:lnSpc>
                <a:spcPts val="2997"/>
              </a:lnSpc>
              <a:buFont typeface="Arial"/>
              <a:buChar char="•"/>
            </a:pPr>
            <a:r>
              <a:rPr lang="en-US" b="true" sz="2140">
                <a:solidFill>
                  <a:srgbClr val="435966"/>
                </a:solidFill>
                <a:latin typeface="Open Sans 1 Bold"/>
                <a:ea typeface="Open Sans 1 Bold"/>
                <a:cs typeface="Open Sans 1 Bold"/>
                <a:sym typeface="Open Sans 1 Bold"/>
              </a:rPr>
              <a:t>Insertion professionnelle</a:t>
            </a:r>
            <a:r>
              <a:rPr lang="en-US" b="true" sz="2140">
                <a:solidFill>
                  <a:srgbClr val="435966"/>
                </a:solidFill>
                <a:latin typeface="Open Sans 1 Bold"/>
                <a:ea typeface="Open Sans 1 Bold"/>
                <a:cs typeface="Open Sans 1 Bold"/>
                <a:sym typeface="Open Sans 1 Bold"/>
              </a:rPr>
              <a:t> 6.5 %</a:t>
            </a:r>
          </a:p>
          <a:p>
            <a:pPr algn="just" marL="462183" indent="-231091" lvl="1">
              <a:lnSpc>
                <a:spcPts val="2997"/>
              </a:lnSpc>
              <a:buFont typeface="Arial"/>
              <a:buChar char="•"/>
            </a:pPr>
            <a:r>
              <a:rPr lang="en-US" sz="2140">
                <a:solidFill>
                  <a:srgbClr val="435966"/>
                </a:solidFill>
                <a:latin typeface="Open Sans 1"/>
                <a:ea typeface="Open Sans 1"/>
                <a:cs typeface="Open Sans 1"/>
                <a:sym typeface="Open Sans 1"/>
              </a:rPr>
              <a:t>Navigation sur internet </a:t>
            </a:r>
            <a:r>
              <a:rPr lang="en-US" sz="2140">
                <a:solidFill>
                  <a:srgbClr val="435966"/>
                </a:solidFill>
                <a:latin typeface="Open Sans 1"/>
                <a:ea typeface="Open Sans 1"/>
                <a:cs typeface="Open Sans 1"/>
                <a:sym typeface="Open Sans 1"/>
              </a:rPr>
              <a:t>6,2 %</a:t>
            </a:r>
          </a:p>
          <a:p>
            <a:pPr algn="just" marL="462183" indent="-231091" lvl="1">
              <a:lnSpc>
                <a:spcPts val="2997"/>
              </a:lnSpc>
              <a:buFont typeface="Arial"/>
              <a:buChar char="•"/>
            </a:pPr>
            <a:r>
              <a:rPr lang="en-US" sz="2140">
                <a:solidFill>
                  <a:srgbClr val="435966"/>
                </a:solidFill>
                <a:latin typeface="Open Sans 1"/>
                <a:ea typeface="Open Sans 1"/>
                <a:cs typeface="Open Sans 1"/>
                <a:sym typeface="Open Sans 1"/>
              </a:rPr>
              <a:t>Diagnostic numérique </a:t>
            </a:r>
            <a:r>
              <a:rPr lang="en-US" sz="2140">
                <a:solidFill>
                  <a:srgbClr val="435966"/>
                </a:solidFill>
                <a:latin typeface="Open Sans 1"/>
                <a:ea typeface="Open Sans 1"/>
                <a:cs typeface="Open Sans 1"/>
                <a:sym typeface="Open Sans 1"/>
              </a:rPr>
              <a:t>5,8 %</a:t>
            </a:r>
          </a:p>
          <a:p>
            <a:pPr algn="just" marL="462183" indent="-231091" lvl="1">
              <a:lnSpc>
                <a:spcPts val="2997"/>
              </a:lnSpc>
              <a:buFont typeface="Arial"/>
              <a:buChar char="•"/>
            </a:pPr>
            <a:r>
              <a:rPr lang="en-US" sz="2140">
                <a:solidFill>
                  <a:srgbClr val="435966"/>
                </a:solidFill>
                <a:latin typeface="Open Sans 1"/>
                <a:ea typeface="Open Sans 1"/>
                <a:cs typeface="Open Sans 1"/>
                <a:sym typeface="Open Sans 1"/>
              </a:rPr>
              <a:t>Créer avec le numérique </a:t>
            </a:r>
            <a:r>
              <a:rPr lang="en-US" sz="2140">
                <a:solidFill>
                  <a:srgbClr val="435966"/>
                </a:solidFill>
                <a:latin typeface="Open Sans 1"/>
                <a:ea typeface="Open Sans 1"/>
                <a:cs typeface="Open Sans 1"/>
                <a:sym typeface="Open Sans 1"/>
              </a:rPr>
              <a:t>5 %</a:t>
            </a:r>
          </a:p>
          <a:p>
            <a:pPr algn="just">
              <a:lnSpc>
                <a:spcPts val="2997"/>
              </a:lnSpc>
            </a:pPr>
          </a:p>
        </p:txBody>
      </p:sp>
      <p:sp>
        <p:nvSpPr>
          <p:cNvPr name="Freeform 11" id="11"/>
          <p:cNvSpPr/>
          <p:nvPr/>
        </p:nvSpPr>
        <p:spPr>
          <a:xfrm flipH="false" flipV="false" rot="0">
            <a:off x="8495192" y="4712978"/>
            <a:ext cx="3820935" cy="3575940"/>
          </a:xfrm>
          <a:custGeom>
            <a:avLst/>
            <a:gdLst/>
            <a:ahLst/>
            <a:cxnLst/>
            <a:rect r="r" b="b" t="t" l="l"/>
            <a:pathLst>
              <a:path h="3575940" w="3820935">
                <a:moveTo>
                  <a:pt x="0" y="0"/>
                </a:moveTo>
                <a:lnTo>
                  <a:pt x="3820935" y="0"/>
                </a:lnTo>
                <a:lnTo>
                  <a:pt x="3820935" y="3575940"/>
                </a:lnTo>
                <a:lnTo>
                  <a:pt x="0" y="3575940"/>
                </a:lnTo>
                <a:lnTo>
                  <a:pt x="0" y="0"/>
                </a:lnTo>
                <a:close/>
              </a:path>
            </a:pathLst>
          </a:custGeom>
          <a:blipFill>
            <a:blip r:embed="rId5"/>
            <a:stretch>
              <a:fillRect l="-7169" t="-35403" r="0" b="-17280"/>
            </a:stretch>
          </a:blipFill>
        </p:spPr>
      </p:sp>
      <p:sp>
        <p:nvSpPr>
          <p:cNvPr name="Freeform 12" id="12"/>
          <p:cNvSpPr/>
          <p:nvPr/>
        </p:nvSpPr>
        <p:spPr>
          <a:xfrm flipH="false" flipV="false" rot="0">
            <a:off x="13233827" y="4712978"/>
            <a:ext cx="3797810" cy="3575940"/>
          </a:xfrm>
          <a:custGeom>
            <a:avLst/>
            <a:gdLst/>
            <a:ahLst/>
            <a:cxnLst/>
            <a:rect r="r" b="b" t="t" l="l"/>
            <a:pathLst>
              <a:path h="3575940" w="3797810">
                <a:moveTo>
                  <a:pt x="0" y="0"/>
                </a:moveTo>
                <a:lnTo>
                  <a:pt x="3797810" y="0"/>
                </a:lnTo>
                <a:lnTo>
                  <a:pt x="3797810" y="3575940"/>
                </a:lnTo>
                <a:lnTo>
                  <a:pt x="0" y="3575940"/>
                </a:lnTo>
                <a:lnTo>
                  <a:pt x="0" y="0"/>
                </a:lnTo>
                <a:close/>
              </a:path>
            </a:pathLst>
          </a:custGeom>
          <a:blipFill>
            <a:blip r:embed="rId6"/>
            <a:stretch>
              <a:fillRect l="0" t="-70936" r="0" b="-65073"/>
            </a:stretch>
          </a:blipFill>
        </p:spPr>
      </p:sp>
      <p:sp>
        <p:nvSpPr>
          <p:cNvPr name="TextBox 13" id="13"/>
          <p:cNvSpPr txBox="true"/>
          <p:nvPr/>
        </p:nvSpPr>
        <p:spPr>
          <a:xfrm rot="0">
            <a:off x="2486582" y="403479"/>
            <a:ext cx="15606903" cy="60909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Eléonore, conseillère numérique</a:t>
            </a:r>
          </a:p>
        </p:txBody>
      </p:sp>
      <p:sp>
        <p:nvSpPr>
          <p:cNvPr name="TextBox 14" id="14"/>
          <p:cNvSpPr txBox="true"/>
          <p:nvPr/>
        </p:nvSpPr>
        <p:spPr>
          <a:xfrm rot="0">
            <a:off x="740920" y="3135646"/>
            <a:ext cx="17065575" cy="1149604"/>
          </a:xfrm>
          <a:prstGeom prst="rect">
            <a:avLst/>
          </a:prstGeom>
        </p:spPr>
        <p:txBody>
          <a:bodyPr anchor="t" rtlCol="false" tIns="0" lIns="0" bIns="0" rIns="0">
            <a:spAutoFit/>
          </a:bodyPr>
          <a:lstStyle/>
          <a:p>
            <a:pPr algn="l">
              <a:lnSpc>
                <a:spcPts val="3068"/>
              </a:lnSpc>
              <a:spcBef>
                <a:spcPct val="0"/>
              </a:spcBef>
            </a:pPr>
            <a:r>
              <a:rPr lang="en-US" b="true" sz="2600" spc="-52">
                <a:solidFill>
                  <a:srgbClr val="435966"/>
                </a:solidFill>
                <a:latin typeface="Open Sans 2 Bold"/>
                <a:ea typeface="Open Sans 2 Bold"/>
                <a:cs typeface="Open Sans 2 Bold"/>
                <a:sym typeface="Open Sans 2 Bold"/>
              </a:rPr>
              <a:t>En 2025</a:t>
            </a:r>
          </a:p>
          <a:p>
            <a:pPr algn="l">
              <a:lnSpc>
                <a:spcPts val="3068"/>
              </a:lnSpc>
              <a:spcBef>
                <a:spcPct val="0"/>
              </a:spcBef>
            </a:pPr>
            <a:r>
              <a:rPr lang="en-US" sz="2600" spc="-52">
                <a:solidFill>
                  <a:srgbClr val="435966"/>
                </a:solidFill>
                <a:latin typeface="Open Sans 2"/>
                <a:ea typeface="Open Sans 2"/>
                <a:cs typeface="Open Sans 2"/>
                <a:sym typeface="Open Sans 2"/>
              </a:rPr>
              <a:t>656 accompagnements dont 365 personnes en rendez-vous individuel et 291 personnes pour 44 ateliers collectifs.</a:t>
            </a:r>
          </a:p>
          <a:p>
            <a:pPr algn="l">
              <a:lnSpc>
                <a:spcPts val="3068"/>
              </a:lnSpc>
              <a:spcBef>
                <a:spcPct val="0"/>
              </a:spcBef>
            </a:pPr>
            <a:r>
              <a:rPr lang="en-US" sz="2600" spc="-52">
                <a:solidFill>
                  <a:srgbClr val="435966"/>
                </a:solidFill>
                <a:latin typeface="Open Sans 2"/>
                <a:ea typeface="Open Sans 2"/>
                <a:cs typeface="Open Sans 2"/>
                <a:sym typeface="Open Sans 2"/>
              </a:rPr>
              <a:t>Le public accompagné est représenté par une forte part de seniors de plus de 60 ans (34.2%).</a:t>
            </a:r>
          </a:p>
        </p:txBody>
      </p:sp>
      <p:sp>
        <p:nvSpPr>
          <p:cNvPr name="TextBox 15" id="15"/>
          <p:cNvSpPr txBox="true"/>
          <p:nvPr/>
        </p:nvSpPr>
        <p:spPr>
          <a:xfrm rot="0">
            <a:off x="740920" y="7517001"/>
            <a:ext cx="6836573" cy="2005251"/>
          </a:xfrm>
          <a:prstGeom prst="rect">
            <a:avLst/>
          </a:prstGeom>
        </p:spPr>
        <p:txBody>
          <a:bodyPr anchor="t" rtlCol="false" tIns="0" lIns="0" bIns="0" rIns="0">
            <a:spAutoFit/>
          </a:bodyPr>
          <a:lstStyle/>
          <a:p>
            <a:pPr algn="just">
              <a:lnSpc>
                <a:spcPts val="2323"/>
              </a:lnSpc>
            </a:pPr>
            <a:r>
              <a:rPr lang="en-US" b="true" sz="1968" spc="-39">
                <a:solidFill>
                  <a:srgbClr val="435966"/>
                </a:solidFill>
                <a:latin typeface="Open Sans 2 Bold"/>
                <a:ea typeface="Open Sans 2 Bold"/>
                <a:cs typeface="Open Sans 2 Bold"/>
                <a:sym typeface="Open Sans 2 Bold"/>
              </a:rPr>
              <a:t>Type d’ateliers collectifs : </a:t>
            </a:r>
          </a:p>
          <a:p>
            <a:pPr algn="just" marL="425055" indent="-212527" lvl="1">
              <a:lnSpc>
                <a:spcPts val="2323"/>
              </a:lnSpc>
              <a:buFont typeface="Arial"/>
              <a:buChar char="•"/>
            </a:pPr>
            <a:r>
              <a:rPr lang="en-US" sz="1968" spc="-39">
                <a:solidFill>
                  <a:srgbClr val="435966"/>
                </a:solidFill>
                <a:latin typeface="Open Sans 2"/>
                <a:ea typeface="Open Sans 2"/>
                <a:cs typeface="Open Sans 2"/>
                <a:sym typeface="Open Sans 2"/>
              </a:rPr>
              <a:t>c</a:t>
            </a:r>
            <a:r>
              <a:rPr lang="en-US" sz="1968" spc="-39">
                <a:solidFill>
                  <a:srgbClr val="435966"/>
                </a:solidFill>
                <a:latin typeface="Open Sans 2"/>
                <a:ea typeface="Open Sans 2"/>
                <a:cs typeface="Open Sans 2"/>
                <a:sym typeface="Open Sans 2"/>
              </a:rPr>
              <a:t>ybersécurité, prévention des arnaques en ligne</a:t>
            </a:r>
          </a:p>
          <a:p>
            <a:pPr algn="just" marL="425055" indent="-212527" lvl="1">
              <a:lnSpc>
                <a:spcPts val="2323"/>
              </a:lnSpc>
              <a:buFont typeface="Arial"/>
              <a:buChar char="•"/>
            </a:pPr>
            <a:r>
              <a:rPr lang="en-US" sz="1968" spc="-39">
                <a:solidFill>
                  <a:srgbClr val="435966"/>
                </a:solidFill>
                <a:latin typeface="Open Sans 2"/>
                <a:ea typeface="Open Sans 2"/>
                <a:cs typeface="Open Sans 2"/>
                <a:sym typeface="Open Sans 2"/>
              </a:rPr>
              <a:t>prendre en main son ordinateur (Habitâge, mairie)</a:t>
            </a:r>
          </a:p>
          <a:p>
            <a:pPr algn="just" marL="425055" indent="-212527" lvl="1">
              <a:lnSpc>
                <a:spcPts val="2323"/>
              </a:lnSpc>
              <a:buFont typeface="Arial"/>
              <a:buChar char="•"/>
            </a:pPr>
            <a:r>
              <a:rPr lang="en-US" sz="1968" spc="-39">
                <a:solidFill>
                  <a:srgbClr val="435966"/>
                </a:solidFill>
                <a:latin typeface="Open Sans 2"/>
                <a:ea typeface="Open Sans 2"/>
                <a:cs typeface="Open Sans 2"/>
                <a:sym typeface="Open Sans 2"/>
              </a:rPr>
              <a:t>créer avec l’Intelligence Artificielle</a:t>
            </a:r>
          </a:p>
          <a:p>
            <a:pPr algn="just" marL="425055" indent="-212527" lvl="1">
              <a:lnSpc>
                <a:spcPts val="2323"/>
              </a:lnSpc>
              <a:buFont typeface="Arial"/>
              <a:buChar char="•"/>
            </a:pPr>
            <a:r>
              <a:rPr lang="en-US" sz="1968" spc="-39">
                <a:solidFill>
                  <a:srgbClr val="435966"/>
                </a:solidFill>
                <a:latin typeface="Open Sans 2"/>
                <a:ea typeface="Open Sans 2"/>
                <a:cs typeface="Open Sans 2"/>
                <a:sym typeface="Open Sans 2"/>
              </a:rPr>
              <a:t>créations numériques (numérikids)</a:t>
            </a:r>
          </a:p>
          <a:p>
            <a:pPr algn="just" marL="425055" indent="-212527" lvl="1">
              <a:lnSpc>
                <a:spcPts val="2323"/>
              </a:lnSpc>
              <a:buFont typeface="Arial"/>
              <a:buChar char="•"/>
            </a:pPr>
            <a:r>
              <a:rPr lang="en-US" sz="1968" spc="-39">
                <a:solidFill>
                  <a:srgbClr val="435966"/>
                </a:solidFill>
                <a:latin typeface="Open Sans 2"/>
                <a:ea typeface="Open Sans 2"/>
                <a:cs typeface="Open Sans 2"/>
                <a:sym typeface="Open Sans 2"/>
              </a:rPr>
              <a:t>diagnostics numériques PIX (Asure, ESAT du Haut Anjou)</a:t>
            </a:r>
          </a:p>
          <a:p>
            <a:pPr algn="just">
              <a:lnSpc>
                <a:spcPts val="2323"/>
              </a:lnSpc>
              <a:spcBef>
                <a:spcPct val="0"/>
              </a:spcBef>
            </a:pPr>
          </a:p>
        </p:txBody>
      </p:sp>
      <p:sp>
        <p:nvSpPr>
          <p:cNvPr name="TextBox 16" id="16"/>
          <p:cNvSpPr txBox="true"/>
          <p:nvPr/>
        </p:nvSpPr>
        <p:spPr>
          <a:xfrm rot="0">
            <a:off x="2246775" y="1727255"/>
            <a:ext cx="14053864" cy="1149604"/>
          </a:xfrm>
          <a:prstGeom prst="rect">
            <a:avLst/>
          </a:prstGeom>
        </p:spPr>
        <p:txBody>
          <a:bodyPr anchor="t" rtlCol="false" tIns="0" lIns="0" bIns="0" rIns="0">
            <a:spAutoFit/>
          </a:bodyPr>
          <a:lstStyle/>
          <a:p>
            <a:pPr algn="l">
              <a:lnSpc>
                <a:spcPts val="3068"/>
              </a:lnSpc>
            </a:pPr>
            <a:r>
              <a:rPr lang="en-US" sz="2600" spc="-52">
                <a:solidFill>
                  <a:srgbClr val="435966"/>
                </a:solidFill>
                <a:latin typeface="Open Sans 2"/>
                <a:ea typeface="Open Sans 2"/>
                <a:cs typeface="Open Sans 2"/>
                <a:sym typeface="Open Sans 2"/>
              </a:rPr>
              <a:t>La conseillère numérique agit tant dans l’aide aux démarches en ligne, qu’à l’accompagnement à l’usage des outils numériques en individuel comme en collectif.</a:t>
            </a:r>
          </a:p>
          <a:p>
            <a:pPr algn="l">
              <a:lnSpc>
                <a:spcPts val="3068"/>
              </a:lnSpc>
              <a:spcBef>
                <a:spcPct val="0"/>
              </a:spcBef>
            </a:pPr>
            <a:r>
              <a:rPr lang="en-US" sz="2600" spc="-52">
                <a:solidFill>
                  <a:srgbClr val="435966"/>
                </a:solidFill>
                <a:latin typeface="Open Sans 2"/>
                <a:ea typeface="Open Sans 2"/>
                <a:cs typeface="Open Sans 2"/>
                <a:sym typeface="Open Sans 2"/>
              </a:rPr>
              <a:t>Elle vient aussi en support à l’équipe sur la création d’outils et de supports.</a:t>
            </a:r>
          </a:p>
        </p:txBody>
      </p:sp>
      <p:sp>
        <p:nvSpPr>
          <p:cNvPr name="TextBox 17" id="17"/>
          <p:cNvSpPr txBox="true"/>
          <p:nvPr/>
        </p:nvSpPr>
        <p:spPr>
          <a:xfrm rot="0">
            <a:off x="8495192" y="8374251"/>
            <a:ext cx="3132861" cy="290751"/>
          </a:xfrm>
          <a:prstGeom prst="rect">
            <a:avLst/>
          </a:prstGeom>
        </p:spPr>
        <p:txBody>
          <a:bodyPr anchor="t" rtlCol="false" tIns="0" lIns="0" bIns="0" rIns="0">
            <a:spAutoFit/>
          </a:bodyPr>
          <a:lstStyle/>
          <a:p>
            <a:pPr algn="just">
              <a:lnSpc>
                <a:spcPts val="2323"/>
              </a:lnSpc>
              <a:spcBef>
                <a:spcPct val="0"/>
              </a:spcBef>
            </a:pPr>
            <a:r>
              <a:rPr lang="en-US" sz="1968" i="true" spc="-39">
                <a:solidFill>
                  <a:srgbClr val="435966"/>
                </a:solidFill>
                <a:latin typeface="Open Sans 2 Italics"/>
                <a:ea typeface="Open Sans 2 Italics"/>
                <a:cs typeface="Open Sans 2 Italics"/>
                <a:sym typeface="Open Sans 2 Italics"/>
              </a:rPr>
              <a:t>Ateliers seniors à Marans</a:t>
            </a:r>
          </a:p>
        </p:txBody>
      </p:sp>
      <p:sp>
        <p:nvSpPr>
          <p:cNvPr name="TextBox 18" id="18"/>
          <p:cNvSpPr txBox="true"/>
          <p:nvPr/>
        </p:nvSpPr>
        <p:spPr>
          <a:xfrm rot="0">
            <a:off x="13233827" y="8374251"/>
            <a:ext cx="3797810" cy="290751"/>
          </a:xfrm>
          <a:prstGeom prst="rect">
            <a:avLst/>
          </a:prstGeom>
        </p:spPr>
        <p:txBody>
          <a:bodyPr anchor="t" rtlCol="false" tIns="0" lIns="0" bIns="0" rIns="0">
            <a:spAutoFit/>
          </a:bodyPr>
          <a:lstStyle/>
          <a:p>
            <a:pPr algn="just">
              <a:lnSpc>
                <a:spcPts val="2323"/>
              </a:lnSpc>
              <a:spcBef>
                <a:spcPct val="0"/>
              </a:spcBef>
            </a:pPr>
            <a:r>
              <a:rPr lang="en-US" sz="1968" i="true" spc="-39">
                <a:solidFill>
                  <a:srgbClr val="435966"/>
                </a:solidFill>
                <a:latin typeface="Open Sans 2 Italics"/>
                <a:ea typeface="Open Sans 2 Italics"/>
                <a:cs typeface="Open Sans 2 Italics"/>
                <a:sym typeface="Open Sans 2 Italics"/>
              </a:rPr>
              <a:t>Résidence Habit’âge à Combrée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8" id="8"/>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9" id="9"/>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grpSp>
        <p:nvGrpSpPr>
          <p:cNvPr name="Group 10" id="10"/>
          <p:cNvGrpSpPr/>
          <p:nvPr/>
        </p:nvGrpSpPr>
        <p:grpSpPr>
          <a:xfrm rot="0">
            <a:off x="666233" y="1870811"/>
            <a:ext cx="16955534" cy="7813386"/>
            <a:chOff x="0" y="0"/>
            <a:chExt cx="22607379" cy="10417848"/>
          </a:xfrm>
        </p:grpSpPr>
        <p:grpSp>
          <p:nvGrpSpPr>
            <p:cNvPr name="Group 11" id="11"/>
            <p:cNvGrpSpPr/>
            <p:nvPr/>
          </p:nvGrpSpPr>
          <p:grpSpPr>
            <a:xfrm rot="-10800000">
              <a:off x="13362372" y="0"/>
              <a:ext cx="4826563" cy="5386818"/>
              <a:chOff x="0" y="0"/>
              <a:chExt cx="708006" cy="790189"/>
            </a:xfrm>
          </p:grpSpPr>
          <p:sp>
            <p:nvSpPr>
              <p:cNvPr name="Freeform 12" id="12"/>
              <p:cNvSpPr/>
              <p:nvPr/>
            </p:nvSpPr>
            <p:spPr>
              <a:xfrm flipH="false" flipV="false" rot="0">
                <a:off x="0" y="0"/>
                <a:ext cx="708006" cy="790189"/>
              </a:xfrm>
              <a:custGeom>
                <a:avLst/>
                <a:gdLst/>
                <a:ahLst/>
                <a:cxnLst/>
                <a:rect r="r" b="b" t="t" l="l"/>
                <a:pathLst>
                  <a:path h="790189" w="708006">
                    <a:moveTo>
                      <a:pt x="236129" y="771120"/>
                    </a:moveTo>
                    <a:cubicBezTo>
                      <a:pt x="272427" y="782634"/>
                      <a:pt x="313693" y="790189"/>
                      <a:pt x="354194" y="790189"/>
                    </a:cubicBezTo>
                    <a:cubicBezTo>
                      <a:pt x="394696" y="790189"/>
                      <a:pt x="433669" y="783712"/>
                      <a:pt x="469583" y="772199"/>
                    </a:cubicBezTo>
                    <a:cubicBezTo>
                      <a:pt x="470349" y="771839"/>
                      <a:pt x="471113" y="771839"/>
                      <a:pt x="471876" y="771480"/>
                    </a:cubicBezTo>
                    <a:cubicBezTo>
                      <a:pt x="606753" y="725424"/>
                      <a:pt x="706096" y="603811"/>
                      <a:pt x="708006" y="462190"/>
                    </a:cubicBezTo>
                    <a:lnTo>
                      <a:pt x="708006" y="0"/>
                    </a:lnTo>
                    <a:lnTo>
                      <a:pt x="0" y="0"/>
                    </a:lnTo>
                    <a:lnTo>
                      <a:pt x="0" y="461847"/>
                    </a:lnTo>
                    <a:cubicBezTo>
                      <a:pt x="1910" y="604529"/>
                      <a:pt x="99725" y="726145"/>
                      <a:pt x="236129" y="771120"/>
                    </a:cubicBezTo>
                    <a:close/>
                  </a:path>
                </a:pathLst>
              </a:custGeom>
              <a:solidFill>
                <a:srgbClr val="076E79"/>
              </a:solidFill>
            </p:spPr>
          </p:sp>
          <p:sp>
            <p:nvSpPr>
              <p:cNvPr name="TextBox 13" id="13"/>
              <p:cNvSpPr txBox="true"/>
              <p:nvPr/>
            </p:nvSpPr>
            <p:spPr>
              <a:xfrm>
                <a:off x="0" y="-38100"/>
                <a:ext cx="708006" cy="701289"/>
              </a:xfrm>
              <a:prstGeom prst="rect">
                <a:avLst/>
              </a:prstGeom>
            </p:spPr>
            <p:txBody>
              <a:bodyPr anchor="ctr" rtlCol="false" tIns="50800" lIns="50800" bIns="50800" rIns="50800"/>
              <a:lstStyle/>
              <a:p>
                <a:pPr algn="ctr" marL="0" indent="0" lvl="0">
                  <a:lnSpc>
                    <a:spcPts val="2519"/>
                  </a:lnSpc>
                  <a:spcBef>
                    <a:spcPct val="0"/>
                  </a:spcBef>
                </a:pPr>
              </a:p>
            </p:txBody>
          </p:sp>
        </p:grpSp>
        <p:grpSp>
          <p:nvGrpSpPr>
            <p:cNvPr name="Group 14" id="14"/>
            <p:cNvGrpSpPr/>
            <p:nvPr/>
          </p:nvGrpSpPr>
          <p:grpSpPr>
            <a:xfrm rot="0">
              <a:off x="8915408" y="5197343"/>
              <a:ext cx="4781932" cy="5220505"/>
              <a:chOff x="0" y="0"/>
              <a:chExt cx="708006" cy="772940"/>
            </a:xfrm>
          </p:grpSpPr>
          <p:sp>
            <p:nvSpPr>
              <p:cNvPr name="Freeform 15" id="15"/>
              <p:cNvSpPr/>
              <p:nvPr/>
            </p:nvSpPr>
            <p:spPr>
              <a:xfrm flipH="false" flipV="false" rot="0">
                <a:off x="0" y="0"/>
                <a:ext cx="708006" cy="772940"/>
              </a:xfrm>
              <a:custGeom>
                <a:avLst/>
                <a:gdLst/>
                <a:ahLst/>
                <a:cxnLst/>
                <a:rect r="r" b="b" t="t" l="l"/>
                <a:pathLst>
                  <a:path h="772940" w="708006">
                    <a:moveTo>
                      <a:pt x="236129" y="753871"/>
                    </a:moveTo>
                    <a:cubicBezTo>
                      <a:pt x="272427" y="765385"/>
                      <a:pt x="313693" y="772940"/>
                      <a:pt x="354194" y="772940"/>
                    </a:cubicBezTo>
                    <a:cubicBezTo>
                      <a:pt x="394696" y="772940"/>
                      <a:pt x="433669" y="766463"/>
                      <a:pt x="469583" y="754950"/>
                    </a:cubicBezTo>
                    <a:cubicBezTo>
                      <a:pt x="470349" y="754590"/>
                      <a:pt x="471113" y="754590"/>
                      <a:pt x="471876" y="754231"/>
                    </a:cubicBezTo>
                    <a:cubicBezTo>
                      <a:pt x="606753" y="708175"/>
                      <a:pt x="706096" y="586561"/>
                      <a:pt x="708006" y="445324"/>
                    </a:cubicBezTo>
                    <a:lnTo>
                      <a:pt x="708006" y="0"/>
                    </a:lnTo>
                    <a:lnTo>
                      <a:pt x="0" y="0"/>
                    </a:lnTo>
                    <a:lnTo>
                      <a:pt x="0" y="444993"/>
                    </a:lnTo>
                    <a:cubicBezTo>
                      <a:pt x="1910" y="587280"/>
                      <a:pt x="99725" y="708895"/>
                      <a:pt x="236129" y="753871"/>
                    </a:cubicBezTo>
                    <a:close/>
                  </a:path>
                </a:pathLst>
              </a:custGeom>
              <a:solidFill>
                <a:srgbClr val="E35336"/>
              </a:solidFill>
            </p:spPr>
          </p:sp>
          <p:sp>
            <p:nvSpPr>
              <p:cNvPr name="TextBox 16" id="16"/>
              <p:cNvSpPr txBox="true"/>
              <p:nvPr/>
            </p:nvSpPr>
            <p:spPr>
              <a:xfrm>
                <a:off x="0" y="-38100"/>
                <a:ext cx="708006" cy="684040"/>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Freeform 17" id="17"/>
            <p:cNvSpPr/>
            <p:nvPr/>
          </p:nvSpPr>
          <p:spPr>
            <a:xfrm flipH="true" flipV="false" rot="5400000">
              <a:off x="10487013" y="3117729"/>
              <a:ext cx="1627984" cy="4133476"/>
            </a:xfrm>
            <a:custGeom>
              <a:avLst/>
              <a:gdLst/>
              <a:ahLst/>
              <a:cxnLst/>
              <a:rect r="r" b="b" t="t" l="l"/>
              <a:pathLst>
                <a:path h="4133476" w="1627984">
                  <a:moveTo>
                    <a:pt x="1627983" y="0"/>
                  </a:moveTo>
                  <a:lnTo>
                    <a:pt x="0" y="0"/>
                  </a:lnTo>
                  <a:lnTo>
                    <a:pt x="0" y="4133476"/>
                  </a:lnTo>
                  <a:lnTo>
                    <a:pt x="1627983" y="4133476"/>
                  </a:lnTo>
                  <a:lnTo>
                    <a:pt x="1627983" y="0"/>
                  </a:lnTo>
                  <a:close/>
                </a:path>
              </a:pathLst>
            </a:custGeom>
            <a:blipFill>
              <a:blip r:embed="rId5">
                <a:alphaModFix amt="50000"/>
              </a:blip>
              <a:stretch>
                <a:fillRect l="0" t="0" r="-175" b="0"/>
              </a:stretch>
            </a:blipFill>
          </p:spPr>
        </p:sp>
        <p:grpSp>
          <p:nvGrpSpPr>
            <p:cNvPr name="Group 18" id="18"/>
            <p:cNvGrpSpPr/>
            <p:nvPr/>
          </p:nvGrpSpPr>
          <p:grpSpPr>
            <a:xfrm rot="0">
              <a:off x="9234266" y="1343689"/>
              <a:ext cx="4133476" cy="7824121"/>
              <a:chOff x="0" y="0"/>
              <a:chExt cx="888175" cy="1681197"/>
            </a:xfrm>
          </p:grpSpPr>
          <p:sp>
            <p:nvSpPr>
              <p:cNvPr name="Freeform 19" id="19"/>
              <p:cNvSpPr/>
              <p:nvPr/>
            </p:nvSpPr>
            <p:spPr>
              <a:xfrm flipH="false" flipV="false" rot="0">
                <a:off x="0" y="0"/>
                <a:ext cx="888175" cy="1681197"/>
              </a:xfrm>
              <a:custGeom>
                <a:avLst/>
                <a:gdLst/>
                <a:ahLst/>
                <a:cxnLst/>
                <a:rect r="r" b="b" t="t" l="l"/>
                <a:pathLst>
                  <a:path h="1681197" w="888175">
                    <a:moveTo>
                      <a:pt x="116222" y="0"/>
                    </a:moveTo>
                    <a:lnTo>
                      <a:pt x="771952" y="0"/>
                    </a:lnTo>
                    <a:cubicBezTo>
                      <a:pt x="802777" y="0"/>
                      <a:pt x="832338" y="12245"/>
                      <a:pt x="854134" y="34041"/>
                    </a:cubicBezTo>
                    <a:cubicBezTo>
                      <a:pt x="875930" y="55837"/>
                      <a:pt x="888175" y="85398"/>
                      <a:pt x="888175" y="116222"/>
                    </a:cubicBezTo>
                    <a:lnTo>
                      <a:pt x="888175" y="1564974"/>
                    </a:lnTo>
                    <a:cubicBezTo>
                      <a:pt x="888175" y="1595798"/>
                      <a:pt x="875930" y="1625360"/>
                      <a:pt x="854134" y="1647156"/>
                    </a:cubicBezTo>
                    <a:cubicBezTo>
                      <a:pt x="832338" y="1668952"/>
                      <a:pt x="802777" y="1681197"/>
                      <a:pt x="771952" y="1681197"/>
                    </a:cubicBezTo>
                    <a:lnTo>
                      <a:pt x="116222" y="1681197"/>
                    </a:lnTo>
                    <a:cubicBezTo>
                      <a:pt x="85398" y="1681197"/>
                      <a:pt x="55837" y="1668952"/>
                      <a:pt x="34041" y="1647156"/>
                    </a:cubicBezTo>
                    <a:cubicBezTo>
                      <a:pt x="12245" y="1625360"/>
                      <a:pt x="0" y="1595798"/>
                      <a:pt x="0" y="1564974"/>
                    </a:cubicBezTo>
                    <a:lnTo>
                      <a:pt x="0" y="116222"/>
                    </a:lnTo>
                    <a:cubicBezTo>
                      <a:pt x="0" y="85398"/>
                      <a:pt x="12245" y="55837"/>
                      <a:pt x="34041" y="34041"/>
                    </a:cubicBezTo>
                    <a:cubicBezTo>
                      <a:pt x="55837" y="12245"/>
                      <a:pt x="85398" y="0"/>
                      <a:pt x="116222" y="0"/>
                    </a:cubicBezTo>
                    <a:close/>
                  </a:path>
                </a:pathLst>
              </a:custGeom>
              <a:solidFill>
                <a:srgbClr val="FFE8A3"/>
              </a:solidFill>
            </p:spPr>
          </p:sp>
          <p:sp>
            <p:nvSpPr>
              <p:cNvPr name="TextBox 20" id="20"/>
              <p:cNvSpPr txBox="true"/>
              <p:nvPr/>
            </p:nvSpPr>
            <p:spPr>
              <a:xfrm>
                <a:off x="0" y="-28575"/>
                <a:ext cx="888175" cy="1709772"/>
              </a:xfrm>
              <a:prstGeom prst="rect">
                <a:avLst/>
              </a:prstGeom>
            </p:spPr>
            <p:txBody>
              <a:bodyPr anchor="ctr" rtlCol="false" tIns="50800" lIns="50800" bIns="50800" rIns="50800"/>
              <a:lstStyle/>
              <a:p>
                <a:pPr algn="ctr">
                  <a:lnSpc>
                    <a:spcPts val="2799"/>
                  </a:lnSpc>
                </a:pPr>
              </a:p>
            </p:txBody>
          </p:sp>
        </p:grpSp>
        <p:grpSp>
          <p:nvGrpSpPr>
            <p:cNvPr name="Group 21" id="21"/>
            <p:cNvGrpSpPr/>
            <p:nvPr/>
          </p:nvGrpSpPr>
          <p:grpSpPr>
            <a:xfrm rot="-10800000">
              <a:off x="13691971" y="1407803"/>
              <a:ext cx="4133476" cy="7824121"/>
              <a:chOff x="0" y="0"/>
              <a:chExt cx="888175" cy="1681197"/>
            </a:xfrm>
          </p:grpSpPr>
          <p:sp>
            <p:nvSpPr>
              <p:cNvPr name="Freeform 22" id="22"/>
              <p:cNvSpPr/>
              <p:nvPr/>
            </p:nvSpPr>
            <p:spPr>
              <a:xfrm flipH="false" flipV="false" rot="0">
                <a:off x="0" y="0"/>
                <a:ext cx="888175" cy="1681197"/>
              </a:xfrm>
              <a:custGeom>
                <a:avLst/>
                <a:gdLst/>
                <a:ahLst/>
                <a:cxnLst/>
                <a:rect r="r" b="b" t="t" l="l"/>
                <a:pathLst>
                  <a:path h="1681197" w="888175">
                    <a:moveTo>
                      <a:pt x="116222" y="0"/>
                    </a:moveTo>
                    <a:lnTo>
                      <a:pt x="771952" y="0"/>
                    </a:lnTo>
                    <a:cubicBezTo>
                      <a:pt x="802777" y="0"/>
                      <a:pt x="832338" y="12245"/>
                      <a:pt x="854134" y="34041"/>
                    </a:cubicBezTo>
                    <a:cubicBezTo>
                      <a:pt x="875930" y="55837"/>
                      <a:pt x="888175" y="85398"/>
                      <a:pt x="888175" y="116222"/>
                    </a:cubicBezTo>
                    <a:lnTo>
                      <a:pt x="888175" y="1564974"/>
                    </a:lnTo>
                    <a:cubicBezTo>
                      <a:pt x="888175" y="1595798"/>
                      <a:pt x="875930" y="1625360"/>
                      <a:pt x="854134" y="1647156"/>
                    </a:cubicBezTo>
                    <a:cubicBezTo>
                      <a:pt x="832338" y="1668952"/>
                      <a:pt x="802777" y="1681197"/>
                      <a:pt x="771952" y="1681197"/>
                    </a:cubicBezTo>
                    <a:lnTo>
                      <a:pt x="116222" y="1681197"/>
                    </a:lnTo>
                    <a:cubicBezTo>
                      <a:pt x="85398" y="1681197"/>
                      <a:pt x="55837" y="1668952"/>
                      <a:pt x="34041" y="1647156"/>
                    </a:cubicBezTo>
                    <a:cubicBezTo>
                      <a:pt x="12245" y="1625360"/>
                      <a:pt x="0" y="1595798"/>
                      <a:pt x="0" y="1564974"/>
                    </a:cubicBezTo>
                    <a:lnTo>
                      <a:pt x="0" y="116222"/>
                    </a:lnTo>
                    <a:cubicBezTo>
                      <a:pt x="0" y="85398"/>
                      <a:pt x="12245" y="55837"/>
                      <a:pt x="34041" y="34041"/>
                    </a:cubicBezTo>
                    <a:cubicBezTo>
                      <a:pt x="55837" y="12245"/>
                      <a:pt x="85398" y="0"/>
                      <a:pt x="116222" y="0"/>
                    </a:cubicBezTo>
                    <a:close/>
                  </a:path>
                </a:pathLst>
              </a:custGeom>
              <a:solidFill>
                <a:srgbClr val="FFE8A3"/>
              </a:solidFill>
            </p:spPr>
          </p:sp>
          <p:sp>
            <p:nvSpPr>
              <p:cNvPr name="TextBox 23" id="23"/>
              <p:cNvSpPr txBox="true"/>
              <p:nvPr/>
            </p:nvSpPr>
            <p:spPr>
              <a:xfrm>
                <a:off x="0" y="-28575"/>
                <a:ext cx="888175" cy="1709772"/>
              </a:xfrm>
              <a:prstGeom prst="rect">
                <a:avLst/>
              </a:prstGeom>
            </p:spPr>
            <p:txBody>
              <a:bodyPr anchor="ctr" rtlCol="false" tIns="50800" lIns="50800" bIns="50800" rIns="50800"/>
              <a:lstStyle/>
              <a:p>
                <a:pPr algn="ctr">
                  <a:lnSpc>
                    <a:spcPts val="2799"/>
                  </a:lnSpc>
                </a:pPr>
              </a:p>
            </p:txBody>
          </p:sp>
        </p:grpSp>
        <p:grpSp>
          <p:nvGrpSpPr>
            <p:cNvPr name="Group 24" id="24"/>
            <p:cNvGrpSpPr/>
            <p:nvPr/>
          </p:nvGrpSpPr>
          <p:grpSpPr>
            <a:xfrm rot="0">
              <a:off x="9719416" y="1425638"/>
              <a:ext cx="3117583" cy="1733259"/>
              <a:chOff x="0" y="0"/>
              <a:chExt cx="660400" cy="367158"/>
            </a:xfrm>
          </p:grpSpPr>
          <p:sp>
            <p:nvSpPr>
              <p:cNvPr name="Freeform 25" id="25"/>
              <p:cNvSpPr/>
              <p:nvPr/>
            </p:nvSpPr>
            <p:spPr>
              <a:xfrm flipH="false" flipV="false" rot="0">
                <a:off x="0" y="0"/>
                <a:ext cx="660400" cy="367158"/>
              </a:xfrm>
              <a:custGeom>
                <a:avLst/>
                <a:gdLst/>
                <a:ahLst/>
                <a:cxnLst/>
                <a:rect r="r" b="b" t="t" l="l"/>
                <a:pathLst>
                  <a:path h="367158" w="660400">
                    <a:moveTo>
                      <a:pt x="220252" y="348089"/>
                    </a:moveTo>
                    <a:cubicBezTo>
                      <a:pt x="254109" y="359602"/>
                      <a:pt x="292600" y="367158"/>
                      <a:pt x="330378" y="367158"/>
                    </a:cubicBezTo>
                    <a:cubicBezTo>
                      <a:pt x="368157" y="367158"/>
                      <a:pt x="404509" y="360681"/>
                      <a:pt x="438009" y="349167"/>
                    </a:cubicBezTo>
                    <a:cubicBezTo>
                      <a:pt x="438723" y="348807"/>
                      <a:pt x="439435" y="348807"/>
                      <a:pt x="440148" y="348448"/>
                    </a:cubicBezTo>
                    <a:cubicBezTo>
                      <a:pt x="565955" y="302393"/>
                      <a:pt x="658618" y="180779"/>
                      <a:pt x="660400" y="48555"/>
                    </a:cubicBezTo>
                    <a:lnTo>
                      <a:pt x="660400" y="0"/>
                    </a:lnTo>
                    <a:lnTo>
                      <a:pt x="0" y="0"/>
                    </a:lnTo>
                    <a:lnTo>
                      <a:pt x="0" y="48519"/>
                    </a:lnTo>
                    <a:cubicBezTo>
                      <a:pt x="1782" y="181498"/>
                      <a:pt x="93019" y="303113"/>
                      <a:pt x="220252" y="348089"/>
                    </a:cubicBezTo>
                    <a:close/>
                  </a:path>
                </a:pathLst>
              </a:custGeom>
              <a:solidFill>
                <a:srgbClr val="E35336"/>
              </a:solidFill>
            </p:spPr>
          </p:sp>
          <p:sp>
            <p:nvSpPr>
              <p:cNvPr name="TextBox 26" id="26"/>
              <p:cNvSpPr txBox="true"/>
              <p:nvPr/>
            </p:nvSpPr>
            <p:spPr>
              <a:xfrm>
                <a:off x="0" y="-38100"/>
                <a:ext cx="660400" cy="278258"/>
              </a:xfrm>
              <a:prstGeom prst="rect">
                <a:avLst/>
              </a:prstGeom>
            </p:spPr>
            <p:txBody>
              <a:bodyPr anchor="ctr" rtlCol="false" tIns="50800" lIns="50800" bIns="50800" rIns="50800"/>
              <a:lstStyle/>
              <a:p>
                <a:pPr algn="ctr" marL="0" indent="0" lvl="0">
                  <a:lnSpc>
                    <a:spcPts val="2519"/>
                  </a:lnSpc>
                  <a:spcBef>
                    <a:spcPct val="0"/>
                  </a:spcBef>
                </a:pPr>
              </a:p>
            </p:txBody>
          </p:sp>
        </p:grpSp>
        <p:grpSp>
          <p:nvGrpSpPr>
            <p:cNvPr name="Group 27" id="27"/>
            <p:cNvGrpSpPr/>
            <p:nvPr/>
          </p:nvGrpSpPr>
          <p:grpSpPr>
            <a:xfrm rot="-10800000">
              <a:off x="14185140" y="7426459"/>
              <a:ext cx="3225658" cy="1793345"/>
              <a:chOff x="0" y="0"/>
              <a:chExt cx="660400" cy="367158"/>
            </a:xfrm>
          </p:grpSpPr>
          <p:sp>
            <p:nvSpPr>
              <p:cNvPr name="Freeform 28" id="28"/>
              <p:cNvSpPr/>
              <p:nvPr/>
            </p:nvSpPr>
            <p:spPr>
              <a:xfrm flipH="false" flipV="false" rot="0">
                <a:off x="0" y="0"/>
                <a:ext cx="660400" cy="367158"/>
              </a:xfrm>
              <a:custGeom>
                <a:avLst/>
                <a:gdLst/>
                <a:ahLst/>
                <a:cxnLst/>
                <a:rect r="r" b="b" t="t" l="l"/>
                <a:pathLst>
                  <a:path h="367158" w="660400">
                    <a:moveTo>
                      <a:pt x="220252" y="348089"/>
                    </a:moveTo>
                    <a:cubicBezTo>
                      <a:pt x="254109" y="359602"/>
                      <a:pt x="292600" y="367158"/>
                      <a:pt x="330378" y="367158"/>
                    </a:cubicBezTo>
                    <a:cubicBezTo>
                      <a:pt x="368157" y="367158"/>
                      <a:pt x="404509" y="360681"/>
                      <a:pt x="438009" y="349167"/>
                    </a:cubicBezTo>
                    <a:cubicBezTo>
                      <a:pt x="438723" y="348807"/>
                      <a:pt x="439435" y="348807"/>
                      <a:pt x="440148" y="348448"/>
                    </a:cubicBezTo>
                    <a:cubicBezTo>
                      <a:pt x="565955" y="302393"/>
                      <a:pt x="658618" y="180779"/>
                      <a:pt x="660400" y="48555"/>
                    </a:cubicBezTo>
                    <a:lnTo>
                      <a:pt x="660400" y="0"/>
                    </a:lnTo>
                    <a:lnTo>
                      <a:pt x="0" y="0"/>
                    </a:lnTo>
                    <a:lnTo>
                      <a:pt x="0" y="48519"/>
                    </a:lnTo>
                    <a:cubicBezTo>
                      <a:pt x="1782" y="181498"/>
                      <a:pt x="93019" y="303113"/>
                      <a:pt x="220252" y="348089"/>
                    </a:cubicBezTo>
                    <a:close/>
                  </a:path>
                </a:pathLst>
              </a:custGeom>
              <a:solidFill>
                <a:srgbClr val="076E79"/>
              </a:solidFill>
            </p:spPr>
          </p:sp>
          <p:sp>
            <p:nvSpPr>
              <p:cNvPr name="TextBox 29" id="29"/>
              <p:cNvSpPr txBox="true"/>
              <p:nvPr/>
            </p:nvSpPr>
            <p:spPr>
              <a:xfrm>
                <a:off x="0" y="-38100"/>
                <a:ext cx="660400" cy="278258"/>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TextBox 30" id="30"/>
            <p:cNvSpPr txBox="true"/>
            <p:nvPr/>
          </p:nvSpPr>
          <p:spPr>
            <a:xfrm rot="0">
              <a:off x="9567340" y="4749056"/>
              <a:ext cx="3491483" cy="4418754"/>
            </a:xfrm>
            <a:prstGeom prst="rect">
              <a:avLst/>
            </a:prstGeom>
          </p:spPr>
          <p:txBody>
            <a:bodyPr anchor="t" rtlCol="false" tIns="0" lIns="0" bIns="0" rIns="0">
              <a:spAutoFit/>
            </a:bodyPr>
            <a:lstStyle/>
            <a:p>
              <a:pPr algn="ctr" marL="0" indent="0" lvl="0">
                <a:lnSpc>
                  <a:spcPts val="2659"/>
                </a:lnSpc>
                <a:spcBef>
                  <a:spcPct val="0"/>
                </a:spcBef>
              </a:pPr>
              <a:r>
                <a:rPr lang="en-US" sz="1899">
                  <a:solidFill>
                    <a:srgbClr val="1C1C1A"/>
                  </a:solidFill>
                  <a:latin typeface="Montserrat"/>
                  <a:ea typeface="Montserrat"/>
                  <a:cs typeface="Montserrat"/>
                  <a:sym typeface="Montserrat"/>
                </a:rPr>
                <a:t>Développer</a:t>
              </a:r>
              <a:r>
                <a:rPr lang="en-US" sz="1899" strike="noStrike" u="none">
                  <a:solidFill>
                    <a:srgbClr val="1C1C1A"/>
                  </a:solidFill>
                  <a:latin typeface="Montserrat"/>
                  <a:ea typeface="Montserrat"/>
                  <a:cs typeface="Montserrat"/>
                  <a:sym typeface="Montserrat"/>
                </a:rPr>
                <a:t> des actions de formation </a:t>
              </a:r>
            </a:p>
            <a:p>
              <a:pPr algn="ctr" marL="0" indent="0" lvl="0">
                <a:lnSpc>
                  <a:spcPts val="2659"/>
                </a:lnSpc>
                <a:spcBef>
                  <a:spcPct val="0"/>
                </a:spcBef>
              </a:pPr>
            </a:p>
            <a:p>
              <a:pPr algn="ctr" marL="0" indent="0" lvl="0">
                <a:lnSpc>
                  <a:spcPts val="2659"/>
                </a:lnSpc>
                <a:spcBef>
                  <a:spcPct val="0"/>
                </a:spcBef>
              </a:pPr>
              <a:r>
                <a:rPr lang="en-US" sz="1899" strike="noStrike" u="none">
                  <a:solidFill>
                    <a:srgbClr val="1C1C1A"/>
                  </a:solidFill>
                  <a:latin typeface="Montserrat"/>
                  <a:ea typeface="Montserrat"/>
                  <a:cs typeface="Montserrat"/>
                  <a:sym typeface="Montserrat"/>
                </a:rPr>
                <a:t>M</a:t>
              </a:r>
              <a:r>
                <a:rPr lang="en-US" sz="1899" strike="noStrike" u="none">
                  <a:solidFill>
                    <a:srgbClr val="1C1C1A"/>
                  </a:solidFill>
                  <a:latin typeface="Montserrat"/>
                  <a:ea typeface="Montserrat"/>
                  <a:cs typeface="Montserrat"/>
                  <a:sym typeface="Montserrat"/>
                </a:rPr>
                <a:t>obiliser des financements individuels, notamment avec Compte Personnel de Formation (CPF) </a:t>
              </a:r>
            </a:p>
            <a:p>
              <a:pPr algn="ctr" marL="0" indent="0" lvl="0">
                <a:lnSpc>
                  <a:spcPts val="2659"/>
                </a:lnSpc>
                <a:spcBef>
                  <a:spcPct val="0"/>
                </a:spcBef>
              </a:pPr>
            </a:p>
          </p:txBody>
        </p:sp>
        <p:sp>
          <p:nvSpPr>
            <p:cNvPr name="TextBox 31" id="31"/>
            <p:cNvSpPr txBox="true"/>
            <p:nvPr/>
          </p:nvSpPr>
          <p:spPr>
            <a:xfrm rot="0">
              <a:off x="14222714" y="3464026"/>
              <a:ext cx="3071989" cy="438625"/>
            </a:xfrm>
            <a:prstGeom prst="rect">
              <a:avLst/>
            </a:prstGeom>
          </p:spPr>
          <p:txBody>
            <a:bodyPr anchor="t" rtlCol="false" tIns="0" lIns="0" bIns="0" rIns="0">
              <a:spAutoFit/>
            </a:bodyPr>
            <a:lstStyle/>
            <a:p>
              <a:pPr algn="ctr" marL="0" indent="0" lvl="0">
                <a:lnSpc>
                  <a:spcPts val="2736"/>
                </a:lnSpc>
                <a:spcBef>
                  <a:spcPct val="0"/>
                </a:spcBef>
              </a:pPr>
              <a:r>
                <a:rPr lang="en-US" b="true" sz="1954">
                  <a:solidFill>
                    <a:srgbClr val="1C1C1A"/>
                  </a:solidFill>
                  <a:latin typeface="Montserrat Bold"/>
                  <a:ea typeface="Montserrat Bold"/>
                  <a:cs typeface="Montserrat Bold"/>
                  <a:sym typeface="Montserrat Bold"/>
                </a:rPr>
                <a:t>Nouveau logo !!!</a:t>
              </a:r>
            </a:p>
          </p:txBody>
        </p:sp>
        <p:sp>
          <p:nvSpPr>
            <p:cNvPr name="TextBox 32" id="32"/>
            <p:cNvSpPr txBox="true"/>
            <p:nvPr/>
          </p:nvSpPr>
          <p:spPr>
            <a:xfrm rot="0">
              <a:off x="13998863" y="4347169"/>
              <a:ext cx="3519690" cy="2778759"/>
            </a:xfrm>
            <a:prstGeom prst="rect">
              <a:avLst/>
            </a:prstGeom>
          </p:spPr>
          <p:txBody>
            <a:bodyPr anchor="t" rtlCol="false" tIns="0" lIns="0" bIns="0" rIns="0">
              <a:spAutoFit/>
            </a:bodyPr>
            <a:lstStyle/>
            <a:p>
              <a:pPr algn="ctr">
                <a:lnSpc>
                  <a:spcPts val="3420"/>
                </a:lnSpc>
              </a:pPr>
              <a:r>
                <a:rPr lang="en-US" sz="1900">
                  <a:solidFill>
                    <a:srgbClr val="1C1C1A"/>
                  </a:solidFill>
                  <a:latin typeface="Montserrat"/>
                  <a:ea typeface="Montserrat"/>
                  <a:cs typeface="Montserrat"/>
                  <a:sym typeface="Montserrat"/>
                </a:rPr>
                <a:t>Pour ses 35 ans,</a:t>
              </a:r>
            </a:p>
            <a:p>
              <a:pPr algn="ctr" marL="0" indent="0" lvl="0">
                <a:lnSpc>
                  <a:spcPts val="3420"/>
                </a:lnSpc>
              </a:pPr>
              <a:r>
                <a:rPr lang="en-US" sz="1900">
                  <a:solidFill>
                    <a:srgbClr val="1C1C1A"/>
                  </a:solidFill>
                  <a:latin typeface="Montserrat"/>
                  <a:ea typeface="Montserrat"/>
                  <a:cs typeface="Montserrat"/>
                  <a:sym typeface="Montserrat"/>
                </a:rPr>
                <a:t>Envol fait peau neuve avec un nouveau logo réalisé par Eléonore</a:t>
              </a:r>
            </a:p>
          </p:txBody>
        </p:sp>
        <p:grpSp>
          <p:nvGrpSpPr>
            <p:cNvPr name="Group 33" id="33"/>
            <p:cNvGrpSpPr/>
            <p:nvPr/>
          </p:nvGrpSpPr>
          <p:grpSpPr>
            <a:xfrm rot="-10800000">
              <a:off x="4458509" y="0"/>
              <a:ext cx="4781932" cy="5255749"/>
              <a:chOff x="0" y="0"/>
              <a:chExt cx="708006" cy="778159"/>
            </a:xfrm>
          </p:grpSpPr>
          <p:sp>
            <p:nvSpPr>
              <p:cNvPr name="Freeform 34" id="34"/>
              <p:cNvSpPr/>
              <p:nvPr/>
            </p:nvSpPr>
            <p:spPr>
              <a:xfrm flipH="false" flipV="false" rot="0">
                <a:off x="0" y="0"/>
                <a:ext cx="708006" cy="778159"/>
              </a:xfrm>
              <a:custGeom>
                <a:avLst/>
                <a:gdLst/>
                <a:ahLst/>
                <a:cxnLst/>
                <a:rect r="r" b="b" t="t" l="l"/>
                <a:pathLst>
                  <a:path h="778159" w="708006">
                    <a:moveTo>
                      <a:pt x="236129" y="759089"/>
                    </a:moveTo>
                    <a:cubicBezTo>
                      <a:pt x="272427" y="770603"/>
                      <a:pt x="313693" y="778159"/>
                      <a:pt x="354194" y="778159"/>
                    </a:cubicBezTo>
                    <a:cubicBezTo>
                      <a:pt x="394696" y="778159"/>
                      <a:pt x="433669" y="771682"/>
                      <a:pt x="469583" y="760168"/>
                    </a:cubicBezTo>
                    <a:cubicBezTo>
                      <a:pt x="470349" y="759808"/>
                      <a:pt x="471113" y="759808"/>
                      <a:pt x="471876" y="759449"/>
                    </a:cubicBezTo>
                    <a:cubicBezTo>
                      <a:pt x="606753" y="713394"/>
                      <a:pt x="706096" y="591780"/>
                      <a:pt x="708006" y="450426"/>
                    </a:cubicBezTo>
                    <a:lnTo>
                      <a:pt x="708006" y="0"/>
                    </a:lnTo>
                    <a:lnTo>
                      <a:pt x="0" y="0"/>
                    </a:lnTo>
                    <a:lnTo>
                      <a:pt x="0" y="450092"/>
                    </a:lnTo>
                    <a:cubicBezTo>
                      <a:pt x="1910" y="592498"/>
                      <a:pt x="99725" y="714114"/>
                      <a:pt x="236129" y="759089"/>
                    </a:cubicBezTo>
                    <a:close/>
                  </a:path>
                </a:pathLst>
              </a:custGeom>
              <a:solidFill>
                <a:srgbClr val="9DCC9C"/>
              </a:solidFill>
            </p:spPr>
          </p:sp>
          <p:sp>
            <p:nvSpPr>
              <p:cNvPr name="TextBox 35" id="35"/>
              <p:cNvSpPr txBox="true"/>
              <p:nvPr/>
            </p:nvSpPr>
            <p:spPr>
              <a:xfrm>
                <a:off x="0" y="-38100"/>
                <a:ext cx="708006" cy="689259"/>
              </a:xfrm>
              <a:prstGeom prst="rect">
                <a:avLst/>
              </a:prstGeom>
            </p:spPr>
            <p:txBody>
              <a:bodyPr anchor="ctr" rtlCol="false" tIns="50800" lIns="50800" bIns="50800" rIns="50800"/>
              <a:lstStyle/>
              <a:p>
                <a:pPr algn="ctr" marL="0" indent="0" lvl="0">
                  <a:lnSpc>
                    <a:spcPts val="2519"/>
                  </a:lnSpc>
                  <a:spcBef>
                    <a:spcPct val="0"/>
                  </a:spcBef>
                </a:pPr>
              </a:p>
            </p:txBody>
          </p:sp>
        </p:grpSp>
        <p:grpSp>
          <p:nvGrpSpPr>
            <p:cNvPr name="Group 36" id="36"/>
            <p:cNvGrpSpPr/>
            <p:nvPr/>
          </p:nvGrpSpPr>
          <p:grpSpPr>
            <a:xfrm rot="-10800000">
              <a:off x="4781932" y="1407803"/>
              <a:ext cx="4133476" cy="7824121"/>
              <a:chOff x="0" y="0"/>
              <a:chExt cx="888175" cy="1681197"/>
            </a:xfrm>
          </p:grpSpPr>
          <p:sp>
            <p:nvSpPr>
              <p:cNvPr name="Freeform 37" id="37"/>
              <p:cNvSpPr/>
              <p:nvPr/>
            </p:nvSpPr>
            <p:spPr>
              <a:xfrm flipH="false" flipV="false" rot="0">
                <a:off x="0" y="0"/>
                <a:ext cx="888175" cy="1681197"/>
              </a:xfrm>
              <a:custGeom>
                <a:avLst/>
                <a:gdLst/>
                <a:ahLst/>
                <a:cxnLst/>
                <a:rect r="r" b="b" t="t" l="l"/>
                <a:pathLst>
                  <a:path h="1681197" w="888175">
                    <a:moveTo>
                      <a:pt x="116222" y="0"/>
                    </a:moveTo>
                    <a:lnTo>
                      <a:pt x="771952" y="0"/>
                    </a:lnTo>
                    <a:cubicBezTo>
                      <a:pt x="802777" y="0"/>
                      <a:pt x="832338" y="12245"/>
                      <a:pt x="854134" y="34041"/>
                    </a:cubicBezTo>
                    <a:cubicBezTo>
                      <a:pt x="875930" y="55837"/>
                      <a:pt x="888175" y="85398"/>
                      <a:pt x="888175" y="116222"/>
                    </a:cubicBezTo>
                    <a:lnTo>
                      <a:pt x="888175" y="1564974"/>
                    </a:lnTo>
                    <a:cubicBezTo>
                      <a:pt x="888175" y="1595798"/>
                      <a:pt x="875930" y="1625360"/>
                      <a:pt x="854134" y="1647156"/>
                    </a:cubicBezTo>
                    <a:cubicBezTo>
                      <a:pt x="832338" y="1668952"/>
                      <a:pt x="802777" y="1681197"/>
                      <a:pt x="771952" y="1681197"/>
                    </a:cubicBezTo>
                    <a:lnTo>
                      <a:pt x="116222" y="1681197"/>
                    </a:lnTo>
                    <a:cubicBezTo>
                      <a:pt x="85398" y="1681197"/>
                      <a:pt x="55837" y="1668952"/>
                      <a:pt x="34041" y="1647156"/>
                    </a:cubicBezTo>
                    <a:cubicBezTo>
                      <a:pt x="12245" y="1625360"/>
                      <a:pt x="0" y="1595798"/>
                      <a:pt x="0" y="1564974"/>
                    </a:cubicBezTo>
                    <a:lnTo>
                      <a:pt x="0" y="116222"/>
                    </a:lnTo>
                    <a:cubicBezTo>
                      <a:pt x="0" y="85398"/>
                      <a:pt x="12245" y="55837"/>
                      <a:pt x="34041" y="34041"/>
                    </a:cubicBezTo>
                    <a:cubicBezTo>
                      <a:pt x="55837" y="12245"/>
                      <a:pt x="85398" y="0"/>
                      <a:pt x="116222" y="0"/>
                    </a:cubicBezTo>
                    <a:close/>
                  </a:path>
                </a:pathLst>
              </a:custGeom>
              <a:solidFill>
                <a:srgbClr val="FFE8A3"/>
              </a:solidFill>
            </p:spPr>
          </p:sp>
          <p:sp>
            <p:nvSpPr>
              <p:cNvPr name="TextBox 38" id="38"/>
              <p:cNvSpPr txBox="true"/>
              <p:nvPr/>
            </p:nvSpPr>
            <p:spPr>
              <a:xfrm>
                <a:off x="0" y="-28575"/>
                <a:ext cx="888175" cy="1709772"/>
              </a:xfrm>
              <a:prstGeom prst="rect">
                <a:avLst/>
              </a:prstGeom>
            </p:spPr>
            <p:txBody>
              <a:bodyPr anchor="ctr" rtlCol="false" tIns="50800" lIns="50800" bIns="50800" rIns="50800"/>
              <a:lstStyle/>
              <a:p>
                <a:pPr algn="ctr">
                  <a:lnSpc>
                    <a:spcPts val="2799"/>
                  </a:lnSpc>
                </a:pPr>
              </a:p>
            </p:txBody>
          </p:sp>
        </p:grpSp>
        <p:grpSp>
          <p:nvGrpSpPr>
            <p:cNvPr name="Group 39" id="39"/>
            <p:cNvGrpSpPr/>
            <p:nvPr/>
          </p:nvGrpSpPr>
          <p:grpSpPr>
            <a:xfrm rot="-10800000">
              <a:off x="5343005" y="7467352"/>
              <a:ext cx="3152104" cy="1752452"/>
              <a:chOff x="0" y="0"/>
              <a:chExt cx="660400" cy="367158"/>
            </a:xfrm>
          </p:grpSpPr>
          <p:sp>
            <p:nvSpPr>
              <p:cNvPr name="Freeform 40" id="40"/>
              <p:cNvSpPr/>
              <p:nvPr/>
            </p:nvSpPr>
            <p:spPr>
              <a:xfrm flipH="false" flipV="false" rot="0">
                <a:off x="0" y="0"/>
                <a:ext cx="660400" cy="367158"/>
              </a:xfrm>
              <a:custGeom>
                <a:avLst/>
                <a:gdLst/>
                <a:ahLst/>
                <a:cxnLst/>
                <a:rect r="r" b="b" t="t" l="l"/>
                <a:pathLst>
                  <a:path h="367158" w="660400">
                    <a:moveTo>
                      <a:pt x="220252" y="348089"/>
                    </a:moveTo>
                    <a:cubicBezTo>
                      <a:pt x="254109" y="359602"/>
                      <a:pt x="292600" y="367158"/>
                      <a:pt x="330378" y="367158"/>
                    </a:cubicBezTo>
                    <a:cubicBezTo>
                      <a:pt x="368157" y="367158"/>
                      <a:pt x="404509" y="360681"/>
                      <a:pt x="438009" y="349167"/>
                    </a:cubicBezTo>
                    <a:cubicBezTo>
                      <a:pt x="438723" y="348807"/>
                      <a:pt x="439435" y="348807"/>
                      <a:pt x="440148" y="348448"/>
                    </a:cubicBezTo>
                    <a:cubicBezTo>
                      <a:pt x="565955" y="302393"/>
                      <a:pt x="658618" y="180779"/>
                      <a:pt x="660400" y="48555"/>
                    </a:cubicBezTo>
                    <a:lnTo>
                      <a:pt x="660400" y="0"/>
                    </a:lnTo>
                    <a:lnTo>
                      <a:pt x="0" y="0"/>
                    </a:lnTo>
                    <a:lnTo>
                      <a:pt x="0" y="48519"/>
                    </a:lnTo>
                    <a:cubicBezTo>
                      <a:pt x="1782" y="181498"/>
                      <a:pt x="93019" y="303113"/>
                      <a:pt x="220252" y="348089"/>
                    </a:cubicBezTo>
                    <a:close/>
                  </a:path>
                </a:pathLst>
              </a:custGeom>
              <a:solidFill>
                <a:srgbClr val="9DCC9C"/>
              </a:solidFill>
            </p:spPr>
          </p:sp>
          <p:sp>
            <p:nvSpPr>
              <p:cNvPr name="TextBox 41" id="41"/>
              <p:cNvSpPr txBox="true"/>
              <p:nvPr/>
            </p:nvSpPr>
            <p:spPr>
              <a:xfrm>
                <a:off x="0" y="-38100"/>
                <a:ext cx="660400" cy="278258"/>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TextBox 42" id="42"/>
            <p:cNvSpPr txBox="true"/>
            <p:nvPr/>
          </p:nvSpPr>
          <p:spPr>
            <a:xfrm rot="0">
              <a:off x="5109089" y="3015377"/>
              <a:ext cx="3619936" cy="5307754"/>
            </a:xfrm>
            <a:prstGeom prst="rect">
              <a:avLst/>
            </a:prstGeom>
          </p:spPr>
          <p:txBody>
            <a:bodyPr anchor="t" rtlCol="false" tIns="0" lIns="0" bIns="0" rIns="0">
              <a:spAutoFit/>
            </a:bodyPr>
            <a:lstStyle/>
            <a:p>
              <a:pPr algn="ctr" marL="0" indent="0" lvl="0">
                <a:lnSpc>
                  <a:spcPts val="2659"/>
                </a:lnSpc>
                <a:spcBef>
                  <a:spcPct val="0"/>
                </a:spcBef>
              </a:pPr>
              <a:r>
                <a:rPr lang="en-US" sz="1899">
                  <a:solidFill>
                    <a:srgbClr val="1C1C1A"/>
                  </a:solidFill>
                  <a:latin typeface="Montserrat"/>
                  <a:ea typeface="Montserrat"/>
                  <a:cs typeface="Montserrat"/>
                  <a:sym typeface="Montserrat"/>
                </a:rPr>
                <a:t>Répondre à de nou</a:t>
              </a:r>
              <a:r>
                <a:rPr lang="en-US" sz="1899">
                  <a:solidFill>
                    <a:srgbClr val="1C1C1A"/>
                  </a:solidFill>
                  <a:latin typeface="Montserrat"/>
                  <a:ea typeface="Montserrat"/>
                  <a:cs typeface="Montserrat"/>
                  <a:sym typeface="Montserrat"/>
                </a:rPr>
                <a:t>veaux appels à projets </a:t>
              </a:r>
              <a:r>
                <a:rPr lang="en-US" sz="1899" strike="noStrike" u="none">
                  <a:solidFill>
                    <a:srgbClr val="1C1C1A"/>
                  </a:solidFill>
                  <a:latin typeface="Montserrat"/>
                  <a:ea typeface="Montserrat"/>
                  <a:cs typeface="Montserrat"/>
                  <a:sym typeface="Montserrat"/>
                </a:rPr>
                <a:t>et marchés</a:t>
              </a:r>
            </a:p>
            <a:p>
              <a:pPr algn="ctr" marL="0" indent="0" lvl="0">
                <a:lnSpc>
                  <a:spcPts val="2659"/>
                </a:lnSpc>
                <a:spcBef>
                  <a:spcPct val="0"/>
                </a:spcBef>
              </a:pPr>
            </a:p>
            <a:p>
              <a:pPr algn="ctr" marL="0" indent="0" lvl="0">
                <a:lnSpc>
                  <a:spcPts val="2659"/>
                </a:lnSpc>
                <a:spcBef>
                  <a:spcPct val="0"/>
                </a:spcBef>
              </a:pPr>
              <a:r>
                <a:rPr lang="en-US" sz="1899" strike="noStrike" u="none">
                  <a:solidFill>
                    <a:srgbClr val="1C1C1A"/>
                  </a:solidFill>
                  <a:latin typeface="Montserrat"/>
                  <a:ea typeface="Montserrat"/>
                  <a:cs typeface="Montserrat"/>
                  <a:sym typeface="Montserrat"/>
                </a:rPr>
                <a:t>Rechercher des financements complémentaires auprès des fondations, mécènes et partenaires privés</a:t>
              </a:r>
            </a:p>
            <a:p>
              <a:pPr algn="ctr" marL="0" indent="0" lvl="0">
                <a:lnSpc>
                  <a:spcPts val="2659"/>
                </a:lnSpc>
                <a:spcBef>
                  <a:spcPct val="0"/>
                </a:spcBef>
              </a:pPr>
            </a:p>
            <a:p>
              <a:pPr algn="ctr" marL="0" indent="0" lvl="0">
                <a:lnSpc>
                  <a:spcPts val="2659"/>
                </a:lnSpc>
                <a:spcBef>
                  <a:spcPct val="0"/>
                </a:spcBef>
              </a:pPr>
            </a:p>
          </p:txBody>
        </p:sp>
        <p:grpSp>
          <p:nvGrpSpPr>
            <p:cNvPr name="Group 43" id="43"/>
            <p:cNvGrpSpPr/>
            <p:nvPr/>
          </p:nvGrpSpPr>
          <p:grpSpPr>
            <a:xfrm rot="0">
              <a:off x="0" y="5255749"/>
              <a:ext cx="4781932" cy="5162099"/>
              <a:chOff x="0" y="0"/>
              <a:chExt cx="708006" cy="764293"/>
            </a:xfrm>
          </p:grpSpPr>
          <p:sp>
            <p:nvSpPr>
              <p:cNvPr name="Freeform 44" id="44"/>
              <p:cNvSpPr/>
              <p:nvPr/>
            </p:nvSpPr>
            <p:spPr>
              <a:xfrm flipH="false" flipV="false" rot="0">
                <a:off x="0" y="0"/>
                <a:ext cx="708006" cy="764293"/>
              </a:xfrm>
              <a:custGeom>
                <a:avLst/>
                <a:gdLst/>
                <a:ahLst/>
                <a:cxnLst/>
                <a:rect r="r" b="b" t="t" l="l"/>
                <a:pathLst>
                  <a:path h="764293" w="708006">
                    <a:moveTo>
                      <a:pt x="236129" y="745224"/>
                    </a:moveTo>
                    <a:cubicBezTo>
                      <a:pt x="272427" y="756738"/>
                      <a:pt x="313693" y="764293"/>
                      <a:pt x="354194" y="764293"/>
                    </a:cubicBezTo>
                    <a:cubicBezTo>
                      <a:pt x="394696" y="764293"/>
                      <a:pt x="433669" y="757816"/>
                      <a:pt x="469583" y="746302"/>
                    </a:cubicBezTo>
                    <a:cubicBezTo>
                      <a:pt x="470349" y="745943"/>
                      <a:pt x="471113" y="745943"/>
                      <a:pt x="471876" y="745583"/>
                    </a:cubicBezTo>
                    <a:cubicBezTo>
                      <a:pt x="606753" y="699528"/>
                      <a:pt x="706096" y="577914"/>
                      <a:pt x="708006" y="436868"/>
                    </a:cubicBezTo>
                    <a:lnTo>
                      <a:pt x="708006" y="0"/>
                    </a:lnTo>
                    <a:lnTo>
                      <a:pt x="0" y="0"/>
                    </a:lnTo>
                    <a:lnTo>
                      <a:pt x="0" y="436544"/>
                    </a:lnTo>
                    <a:cubicBezTo>
                      <a:pt x="1910" y="578633"/>
                      <a:pt x="99725" y="700248"/>
                      <a:pt x="236129" y="745224"/>
                    </a:cubicBezTo>
                    <a:close/>
                  </a:path>
                </a:pathLst>
              </a:custGeom>
              <a:solidFill>
                <a:srgbClr val="BBD2DF"/>
              </a:solidFill>
            </p:spPr>
          </p:sp>
          <p:sp>
            <p:nvSpPr>
              <p:cNvPr name="TextBox 45" id="45"/>
              <p:cNvSpPr txBox="true"/>
              <p:nvPr/>
            </p:nvSpPr>
            <p:spPr>
              <a:xfrm>
                <a:off x="0" y="-38100"/>
                <a:ext cx="708006" cy="675393"/>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Freeform 46" id="46"/>
            <p:cNvSpPr/>
            <p:nvPr/>
          </p:nvSpPr>
          <p:spPr>
            <a:xfrm flipH="true" flipV="false" rot="5400000">
              <a:off x="1576974" y="3117729"/>
              <a:ext cx="1627984" cy="4133476"/>
            </a:xfrm>
            <a:custGeom>
              <a:avLst/>
              <a:gdLst/>
              <a:ahLst/>
              <a:cxnLst/>
              <a:rect r="r" b="b" t="t" l="l"/>
              <a:pathLst>
                <a:path h="4133476" w="1627984">
                  <a:moveTo>
                    <a:pt x="1627984" y="0"/>
                  </a:moveTo>
                  <a:lnTo>
                    <a:pt x="0" y="0"/>
                  </a:lnTo>
                  <a:lnTo>
                    <a:pt x="0" y="4133476"/>
                  </a:lnTo>
                  <a:lnTo>
                    <a:pt x="1627984" y="4133476"/>
                  </a:lnTo>
                  <a:lnTo>
                    <a:pt x="1627984" y="0"/>
                  </a:lnTo>
                  <a:close/>
                </a:path>
              </a:pathLst>
            </a:custGeom>
            <a:blipFill>
              <a:blip r:embed="rId5">
                <a:alphaModFix amt="50000"/>
              </a:blip>
              <a:stretch>
                <a:fillRect l="0" t="0" r="-175" b="0"/>
              </a:stretch>
            </a:blipFill>
          </p:spPr>
        </p:sp>
        <p:grpSp>
          <p:nvGrpSpPr>
            <p:cNvPr name="Group 47" id="47"/>
            <p:cNvGrpSpPr/>
            <p:nvPr/>
          </p:nvGrpSpPr>
          <p:grpSpPr>
            <a:xfrm rot="0">
              <a:off x="324228" y="1407803"/>
              <a:ext cx="4133476" cy="7812000"/>
              <a:chOff x="0" y="0"/>
              <a:chExt cx="888175" cy="1678592"/>
            </a:xfrm>
          </p:grpSpPr>
          <p:sp>
            <p:nvSpPr>
              <p:cNvPr name="Freeform 48" id="48"/>
              <p:cNvSpPr/>
              <p:nvPr/>
            </p:nvSpPr>
            <p:spPr>
              <a:xfrm flipH="false" flipV="false" rot="0">
                <a:off x="0" y="0"/>
                <a:ext cx="888175" cy="1678592"/>
              </a:xfrm>
              <a:custGeom>
                <a:avLst/>
                <a:gdLst/>
                <a:ahLst/>
                <a:cxnLst/>
                <a:rect r="r" b="b" t="t" l="l"/>
                <a:pathLst>
                  <a:path h="1678592" w="888175">
                    <a:moveTo>
                      <a:pt x="116222" y="0"/>
                    </a:moveTo>
                    <a:lnTo>
                      <a:pt x="771952" y="0"/>
                    </a:lnTo>
                    <a:cubicBezTo>
                      <a:pt x="802777" y="0"/>
                      <a:pt x="832338" y="12245"/>
                      <a:pt x="854134" y="34041"/>
                    </a:cubicBezTo>
                    <a:cubicBezTo>
                      <a:pt x="875930" y="55837"/>
                      <a:pt x="888175" y="85398"/>
                      <a:pt x="888175" y="116222"/>
                    </a:cubicBezTo>
                    <a:lnTo>
                      <a:pt x="888175" y="1562370"/>
                    </a:lnTo>
                    <a:cubicBezTo>
                      <a:pt x="888175" y="1626558"/>
                      <a:pt x="836140" y="1678592"/>
                      <a:pt x="771952" y="1678592"/>
                    </a:cubicBezTo>
                    <a:lnTo>
                      <a:pt x="116222" y="1678592"/>
                    </a:lnTo>
                    <a:cubicBezTo>
                      <a:pt x="85398" y="1678592"/>
                      <a:pt x="55837" y="1666348"/>
                      <a:pt x="34041" y="1644552"/>
                    </a:cubicBezTo>
                    <a:cubicBezTo>
                      <a:pt x="12245" y="1622756"/>
                      <a:pt x="0" y="1593194"/>
                      <a:pt x="0" y="1562370"/>
                    </a:cubicBezTo>
                    <a:lnTo>
                      <a:pt x="0" y="116222"/>
                    </a:lnTo>
                    <a:cubicBezTo>
                      <a:pt x="0" y="85398"/>
                      <a:pt x="12245" y="55837"/>
                      <a:pt x="34041" y="34041"/>
                    </a:cubicBezTo>
                    <a:cubicBezTo>
                      <a:pt x="55837" y="12245"/>
                      <a:pt x="85398" y="0"/>
                      <a:pt x="116222" y="0"/>
                    </a:cubicBezTo>
                    <a:close/>
                  </a:path>
                </a:pathLst>
              </a:custGeom>
              <a:solidFill>
                <a:srgbClr val="FFE8A3"/>
              </a:solidFill>
            </p:spPr>
          </p:sp>
          <p:sp>
            <p:nvSpPr>
              <p:cNvPr name="TextBox 49" id="49"/>
              <p:cNvSpPr txBox="true"/>
              <p:nvPr/>
            </p:nvSpPr>
            <p:spPr>
              <a:xfrm>
                <a:off x="0" y="-28575"/>
                <a:ext cx="888175" cy="1707167"/>
              </a:xfrm>
              <a:prstGeom prst="rect">
                <a:avLst/>
              </a:prstGeom>
            </p:spPr>
            <p:txBody>
              <a:bodyPr anchor="ctr" rtlCol="false" tIns="50800" lIns="50800" bIns="50800" rIns="50800"/>
              <a:lstStyle/>
              <a:p>
                <a:pPr algn="ctr">
                  <a:lnSpc>
                    <a:spcPts val="2799"/>
                  </a:lnSpc>
                </a:pPr>
              </a:p>
            </p:txBody>
          </p:sp>
        </p:grpSp>
        <p:grpSp>
          <p:nvGrpSpPr>
            <p:cNvPr name="Group 50" id="50"/>
            <p:cNvGrpSpPr/>
            <p:nvPr/>
          </p:nvGrpSpPr>
          <p:grpSpPr>
            <a:xfrm rot="0">
              <a:off x="854972" y="1400238"/>
              <a:ext cx="3216654" cy="1788339"/>
              <a:chOff x="0" y="0"/>
              <a:chExt cx="660400" cy="367158"/>
            </a:xfrm>
          </p:grpSpPr>
          <p:sp>
            <p:nvSpPr>
              <p:cNvPr name="Freeform 51" id="51"/>
              <p:cNvSpPr/>
              <p:nvPr/>
            </p:nvSpPr>
            <p:spPr>
              <a:xfrm flipH="false" flipV="false" rot="0">
                <a:off x="0" y="0"/>
                <a:ext cx="660400" cy="367158"/>
              </a:xfrm>
              <a:custGeom>
                <a:avLst/>
                <a:gdLst/>
                <a:ahLst/>
                <a:cxnLst/>
                <a:rect r="r" b="b" t="t" l="l"/>
                <a:pathLst>
                  <a:path h="367158" w="660400">
                    <a:moveTo>
                      <a:pt x="220252" y="348089"/>
                    </a:moveTo>
                    <a:cubicBezTo>
                      <a:pt x="254109" y="359602"/>
                      <a:pt x="292600" y="367158"/>
                      <a:pt x="330378" y="367158"/>
                    </a:cubicBezTo>
                    <a:cubicBezTo>
                      <a:pt x="368157" y="367158"/>
                      <a:pt x="404509" y="360681"/>
                      <a:pt x="438009" y="349167"/>
                    </a:cubicBezTo>
                    <a:cubicBezTo>
                      <a:pt x="438723" y="348807"/>
                      <a:pt x="439435" y="348807"/>
                      <a:pt x="440148" y="348448"/>
                    </a:cubicBezTo>
                    <a:cubicBezTo>
                      <a:pt x="565955" y="302393"/>
                      <a:pt x="658618" y="180779"/>
                      <a:pt x="660400" y="48555"/>
                    </a:cubicBezTo>
                    <a:lnTo>
                      <a:pt x="660400" y="0"/>
                    </a:lnTo>
                    <a:lnTo>
                      <a:pt x="0" y="0"/>
                    </a:lnTo>
                    <a:lnTo>
                      <a:pt x="0" y="48519"/>
                    </a:lnTo>
                    <a:cubicBezTo>
                      <a:pt x="1782" y="181498"/>
                      <a:pt x="93019" y="303113"/>
                      <a:pt x="220252" y="348089"/>
                    </a:cubicBezTo>
                    <a:close/>
                  </a:path>
                </a:pathLst>
              </a:custGeom>
              <a:solidFill>
                <a:srgbClr val="BBD2DF"/>
              </a:solidFill>
            </p:spPr>
          </p:sp>
          <p:sp>
            <p:nvSpPr>
              <p:cNvPr name="TextBox 52" id="52"/>
              <p:cNvSpPr txBox="true"/>
              <p:nvPr/>
            </p:nvSpPr>
            <p:spPr>
              <a:xfrm>
                <a:off x="0" y="-38100"/>
                <a:ext cx="660400" cy="278258"/>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TextBox 53" id="53"/>
            <p:cNvSpPr txBox="true"/>
            <p:nvPr/>
          </p:nvSpPr>
          <p:spPr>
            <a:xfrm rot="0">
              <a:off x="927304" y="5296001"/>
              <a:ext cx="3071989" cy="1635760"/>
            </a:xfrm>
            <a:prstGeom prst="rect">
              <a:avLst/>
            </a:prstGeom>
          </p:spPr>
          <p:txBody>
            <a:bodyPr anchor="t" rtlCol="false" tIns="0" lIns="0" bIns="0" rIns="0">
              <a:spAutoFit/>
            </a:bodyPr>
            <a:lstStyle/>
            <a:p>
              <a:pPr algn="ctr">
                <a:lnSpc>
                  <a:spcPts val="3419"/>
                </a:lnSpc>
              </a:pPr>
              <a:r>
                <a:rPr lang="en-US" sz="1899">
                  <a:solidFill>
                    <a:srgbClr val="1C1C1A"/>
                  </a:solidFill>
                  <a:latin typeface="Montserrat"/>
                  <a:ea typeface="Montserrat"/>
                  <a:cs typeface="Montserrat"/>
                  <a:sym typeface="Montserrat"/>
                </a:rPr>
                <a:t>A</a:t>
              </a:r>
              <a:r>
                <a:rPr lang="en-US" sz="1899" strike="noStrike" u="none">
                  <a:solidFill>
                    <a:srgbClr val="1C1C1A"/>
                  </a:solidFill>
                  <a:latin typeface="Montserrat"/>
                  <a:ea typeface="Montserrat"/>
                  <a:cs typeface="Montserrat"/>
                  <a:sym typeface="Montserrat"/>
                </a:rPr>
                <a:t>udit de surveillance</a:t>
              </a:r>
            </a:p>
            <a:p>
              <a:pPr algn="ctr">
                <a:lnSpc>
                  <a:spcPts val="3419"/>
                </a:lnSpc>
              </a:pPr>
              <a:r>
                <a:rPr lang="en-US" sz="1899" strike="noStrike" u="none">
                  <a:solidFill>
                    <a:srgbClr val="1C1C1A"/>
                  </a:solidFill>
                  <a:latin typeface="Montserrat"/>
                  <a:ea typeface="Montserrat"/>
                  <a:cs typeface="Montserrat"/>
                  <a:sym typeface="Montserrat"/>
                </a:rPr>
                <a:t>septembre 2026</a:t>
              </a:r>
            </a:p>
          </p:txBody>
        </p:sp>
        <p:sp>
          <p:nvSpPr>
            <p:cNvPr name="TextBox 54" id="54"/>
            <p:cNvSpPr txBox="true"/>
            <p:nvPr/>
          </p:nvSpPr>
          <p:spPr>
            <a:xfrm rot="0">
              <a:off x="927304" y="3665250"/>
              <a:ext cx="3071989" cy="895825"/>
            </a:xfrm>
            <a:prstGeom prst="rect">
              <a:avLst/>
            </a:prstGeom>
          </p:spPr>
          <p:txBody>
            <a:bodyPr anchor="t" rtlCol="false" tIns="0" lIns="0" bIns="0" rIns="0">
              <a:spAutoFit/>
            </a:bodyPr>
            <a:lstStyle/>
            <a:p>
              <a:pPr algn="ctr" marL="0" indent="0" lvl="0">
                <a:lnSpc>
                  <a:spcPts val="2736"/>
                </a:lnSpc>
                <a:spcBef>
                  <a:spcPct val="0"/>
                </a:spcBef>
              </a:pPr>
              <a:r>
                <a:rPr lang="en-US" b="true" sz="1954">
                  <a:solidFill>
                    <a:srgbClr val="1C1C1A"/>
                  </a:solidFill>
                  <a:latin typeface="Montserrat Bold"/>
                  <a:ea typeface="Montserrat Bold"/>
                  <a:cs typeface="Montserrat Bold"/>
                  <a:sym typeface="Montserrat Bold"/>
                </a:rPr>
                <a:t>Cer</a:t>
              </a:r>
              <a:r>
                <a:rPr lang="en-US" b="true" sz="1954">
                  <a:solidFill>
                    <a:srgbClr val="1C1C1A"/>
                  </a:solidFill>
                  <a:latin typeface="Montserrat Bold"/>
                  <a:ea typeface="Montserrat Bold"/>
                  <a:cs typeface="Montserrat Bold"/>
                  <a:sym typeface="Montserrat Bold"/>
                </a:rPr>
                <a:t>tification QUALIOPI</a:t>
              </a:r>
            </a:p>
          </p:txBody>
        </p:sp>
        <p:grpSp>
          <p:nvGrpSpPr>
            <p:cNvPr name="Group 55" id="55"/>
            <p:cNvGrpSpPr/>
            <p:nvPr/>
          </p:nvGrpSpPr>
          <p:grpSpPr>
            <a:xfrm rot="0">
              <a:off x="17825447" y="5337007"/>
              <a:ext cx="4781932" cy="5080842"/>
              <a:chOff x="0" y="0"/>
              <a:chExt cx="708006" cy="752262"/>
            </a:xfrm>
          </p:grpSpPr>
          <p:sp>
            <p:nvSpPr>
              <p:cNvPr name="Freeform 56" id="56"/>
              <p:cNvSpPr/>
              <p:nvPr/>
            </p:nvSpPr>
            <p:spPr>
              <a:xfrm flipH="false" flipV="false" rot="0">
                <a:off x="0" y="0"/>
                <a:ext cx="708006" cy="752262"/>
              </a:xfrm>
              <a:custGeom>
                <a:avLst/>
                <a:gdLst/>
                <a:ahLst/>
                <a:cxnLst/>
                <a:rect r="r" b="b" t="t" l="l"/>
                <a:pathLst>
                  <a:path h="752262" w="708006">
                    <a:moveTo>
                      <a:pt x="236129" y="733193"/>
                    </a:moveTo>
                    <a:cubicBezTo>
                      <a:pt x="272427" y="744707"/>
                      <a:pt x="313693" y="752262"/>
                      <a:pt x="354194" y="752262"/>
                    </a:cubicBezTo>
                    <a:cubicBezTo>
                      <a:pt x="394696" y="752262"/>
                      <a:pt x="433669" y="745785"/>
                      <a:pt x="469583" y="734271"/>
                    </a:cubicBezTo>
                    <a:cubicBezTo>
                      <a:pt x="470349" y="733912"/>
                      <a:pt x="471113" y="733912"/>
                      <a:pt x="471876" y="733552"/>
                    </a:cubicBezTo>
                    <a:cubicBezTo>
                      <a:pt x="606753" y="687497"/>
                      <a:pt x="706096" y="565883"/>
                      <a:pt x="708006" y="425105"/>
                    </a:cubicBezTo>
                    <a:lnTo>
                      <a:pt x="708006" y="0"/>
                    </a:lnTo>
                    <a:lnTo>
                      <a:pt x="0" y="0"/>
                    </a:lnTo>
                    <a:lnTo>
                      <a:pt x="0" y="424789"/>
                    </a:lnTo>
                    <a:cubicBezTo>
                      <a:pt x="1910" y="566602"/>
                      <a:pt x="99725" y="688217"/>
                      <a:pt x="236129" y="733193"/>
                    </a:cubicBezTo>
                    <a:close/>
                  </a:path>
                </a:pathLst>
              </a:custGeom>
              <a:solidFill>
                <a:srgbClr val="BBD2DF"/>
              </a:solidFill>
            </p:spPr>
          </p:sp>
          <p:sp>
            <p:nvSpPr>
              <p:cNvPr name="TextBox 57" id="57"/>
              <p:cNvSpPr txBox="true"/>
              <p:nvPr/>
            </p:nvSpPr>
            <p:spPr>
              <a:xfrm>
                <a:off x="0" y="-38100"/>
                <a:ext cx="708006" cy="663362"/>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Freeform 58" id="58"/>
            <p:cNvSpPr/>
            <p:nvPr/>
          </p:nvSpPr>
          <p:spPr>
            <a:xfrm flipH="true" flipV="false" rot="5400000">
              <a:off x="19397051" y="3117729"/>
              <a:ext cx="1627984" cy="4133476"/>
            </a:xfrm>
            <a:custGeom>
              <a:avLst/>
              <a:gdLst/>
              <a:ahLst/>
              <a:cxnLst/>
              <a:rect r="r" b="b" t="t" l="l"/>
              <a:pathLst>
                <a:path h="4133476" w="1627984">
                  <a:moveTo>
                    <a:pt x="1627984" y="0"/>
                  </a:moveTo>
                  <a:lnTo>
                    <a:pt x="0" y="0"/>
                  </a:lnTo>
                  <a:lnTo>
                    <a:pt x="0" y="4133476"/>
                  </a:lnTo>
                  <a:lnTo>
                    <a:pt x="1627984" y="4133476"/>
                  </a:lnTo>
                  <a:lnTo>
                    <a:pt x="1627984" y="0"/>
                  </a:lnTo>
                  <a:close/>
                </a:path>
              </a:pathLst>
            </a:custGeom>
            <a:blipFill>
              <a:blip r:embed="rId5">
                <a:alphaModFix amt="50000"/>
              </a:blip>
              <a:stretch>
                <a:fillRect l="0" t="0" r="-175" b="0"/>
              </a:stretch>
            </a:blipFill>
          </p:spPr>
        </p:sp>
        <p:grpSp>
          <p:nvGrpSpPr>
            <p:cNvPr name="Group 59" id="59"/>
            <p:cNvGrpSpPr/>
            <p:nvPr/>
          </p:nvGrpSpPr>
          <p:grpSpPr>
            <a:xfrm rot="0">
              <a:off x="18144305" y="1407803"/>
              <a:ext cx="4133476" cy="7824121"/>
              <a:chOff x="0" y="0"/>
              <a:chExt cx="888175" cy="1681197"/>
            </a:xfrm>
          </p:grpSpPr>
          <p:sp>
            <p:nvSpPr>
              <p:cNvPr name="Freeform 60" id="60"/>
              <p:cNvSpPr/>
              <p:nvPr/>
            </p:nvSpPr>
            <p:spPr>
              <a:xfrm flipH="false" flipV="false" rot="0">
                <a:off x="0" y="0"/>
                <a:ext cx="888175" cy="1681197"/>
              </a:xfrm>
              <a:custGeom>
                <a:avLst/>
                <a:gdLst/>
                <a:ahLst/>
                <a:cxnLst/>
                <a:rect r="r" b="b" t="t" l="l"/>
                <a:pathLst>
                  <a:path h="1681197" w="888175">
                    <a:moveTo>
                      <a:pt x="116222" y="0"/>
                    </a:moveTo>
                    <a:lnTo>
                      <a:pt x="771952" y="0"/>
                    </a:lnTo>
                    <a:cubicBezTo>
                      <a:pt x="802777" y="0"/>
                      <a:pt x="832338" y="12245"/>
                      <a:pt x="854134" y="34041"/>
                    </a:cubicBezTo>
                    <a:cubicBezTo>
                      <a:pt x="875930" y="55837"/>
                      <a:pt x="888175" y="85398"/>
                      <a:pt x="888175" y="116222"/>
                    </a:cubicBezTo>
                    <a:lnTo>
                      <a:pt x="888175" y="1564974"/>
                    </a:lnTo>
                    <a:cubicBezTo>
                      <a:pt x="888175" y="1595798"/>
                      <a:pt x="875930" y="1625360"/>
                      <a:pt x="854134" y="1647156"/>
                    </a:cubicBezTo>
                    <a:cubicBezTo>
                      <a:pt x="832338" y="1668952"/>
                      <a:pt x="802777" y="1681197"/>
                      <a:pt x="771952" y="1681197"/>
                    </a:cubicBezTo>
                    <a:lnTo>
                      <a:pt x="116222" y="1681197"/>
                    </a:lnTo>
                    <a:cubicBezTo>
                      <a:pt x="85398" y="1681197"/>
                      <a:pt x="55837" y="1668952"/>
                      <a:pt x="34041" y="1647156"/>
                    </a:cubicBezTo>
                    <a:cubicBezTo>
                      <a:pt x="12245" y="1625360"/>
                      <a:pt x="0" y="1595798"/>
                      <a:pt x="0" y="1564974"/>
                    </a:cubicBezTo>
                    <a:lnTo>
                      <a:pt x="0" y="116222"/>
                    </a:lnTo>
                    <a:cubicBezTo>
                      <a:pt x="0" y="85398"/>
                      <a:pt x="12245" y="55837"/>
                      <a:pt x="34041" y="34041"/>
                    </a:cubicBezTo>
                    <a:cubicBezTo>
                      <a:pt x="55837" y="12245"/>
                      <a:pt x="85398" y="0"/>
                      <a:pt x="116222" y="0"/>
                    </a:cubicBezTo>
                    <a:close/>
                  </a:path>
                </a:pathLst>
              </a:custGeom>
              <a:solidFill>
                <a:srgbClr val="FFE8A3"/>
              </a:solidFill>
            </p:spPr>
          </p:sp>
          <p:sp>
            <p:nvSpPr>
              <p:cNvPr name="TextBox 61" id="61"/>
              <p:cNvSpPr txBox="true"/>
              <p:nvPr/>
            </p:nvSpPr>
            <p:spPr>
              <a:xfrm>
                <a:off x="0" y="-28575"/>
                <a:ext cx="888175" cy="1709772"/>
              </a:xfrm>
              <a:prstGeom prst="rect">
                <a:avLst/>
              </a:prstGeom>
            </p:spPr>
            <p:txBody>
              <a:bodyPr anchor="ctr" rtlCol="false" tIns="50800" lIns="50800" bIns="50800" rIns="50800"/>
              <a:lstStyle/>
              <a:p>
                <a:pPr algn="ctr">
                  <a:lnSpc>
                    <a:spcPts val="2799"/>
                  </a:lnSpc>
                </a:pPr>
              </a:p>
            </p:txBody>
          </p:sp>
        </p:grpSp>
        <p:grpSp>
          <p:nvGrpSpPr>
            <p:cNvPr name="Group 62" id="62"/>
            <p:cNvGrpSpPr/>
            <p:nvPr/>
          </p:nvGrpSpPr>
          <p:grpSpPr>
            <a:xfrm rot="0">
              <a:off x="18725984" y="1413822"/>
              <a:ext cx="2994533" cy="1664848"/>
              <a:chOff x="0" y="0"/>
              <a:chExt cx="660400" cy="367158"/>
            </a:xfrm>
          </p:grpSpPr>
          <p:sp>
            <p:nvSpPr>
              <p:cNvPr name="Freeform 63" id="63"/>
              <p:cNvSpPr/>
              <p:nvPr/>
            </p:nvSpPr>
            <p:spPr>
              <a:xfrm flipH="false" flipV="false" rot="0">
                <a:off x="0" y="0"/>
                <a:ext cx="660400" cy="367158"/>
              </a:xfrm>
              <a:custGeom>
                <a:avLst/>
                <a:gdLst/>
                <a:ahLst/>
                <a:cxnLst/>
                <a:rect r="r" b="b" t="t" l="l"/>
                <a:pathLst>
                  <a:path h="367158" w="660400">
                    <a:moveTo>
                      <a:pt x="220252" y="348089"/>
                    </a:moveTo>
                    <a:cubicBezTo>
                      <a:pt x="254109" y="359602"/>
                      <a:pt x="292600" y="367158"/>
                      <a:pt x="330378" y="367158"/>
                    </a:cubicBezTo>
                    <a:cubicBezTo>
                      <a:pt x="368157" y="367158"/>
                      <a:pt x="404509" y="360681"/>
                      <a:pt x="438009" y="349167"/>
                    </a:cubicBezTo>
                    <a:cubicBezTo>
                      <a:pt x="438723" y="348807"/>
                      <a:pt x="439435" y="348807"/>
                      <a:pt x="440148" y="348448"/>
                    </a:cubicBezTo>
                    <a:cubicBezTo>
                      <a:pt x="565955" y="302393"/>
                      <a:pt x="658618" y="180779"/>
                      <a:pt x="660400" y="48555"/>
                    </a:cubicBezTo>
                    <a:lnTo>
                      <a:pt x="660400" y="0"/>
                    </a:lnTo>
                    <a:lnTo>
                      <a:pt x="0" y="0"/>
                    </a:lnTo>
                    <a:lnTo>
                      <a:pt x="0" y="48519"/>
                    </a:lnTo>
                    <a:cubicBezTo>
                      <a:pt x="1782" y="181498"/>
                      <a:pt x="93019" y="303113"/>
                      <a:pt x="220252" y="348089"/>
                    </a:cubicBezTo>
                    <a:close/>
                  </a:path>
                </a:pathLst>
              </a:custGeom>
              <a:solidFill>
                <a:srgbClr val="BBD2DF"/>
              </a:solidFill>
            </p:spPr>
          </p:sp>
          <p:sp>
            <p:nvSpPr>
              <p:cNvPr name="TextBox 64" id="64"/>
              <p:cNvSpPr txBox="true"/>
              <p:nvPr/>
            </p:nvSpPr>
            <p:spPr>
              <a:xfrm>
                <a:off x="0" y="-38100"/>
                <a:ext cx="660400" cy="278258"/>
              </a:xfrm>
              <a:prstGeom prst="rect">
                <a:avLst/>
              </a:prstGeom>
            </p:spPr>
            <p:txBody>
              <a:bodyPr anchor="ctr" rtlCol="false" tIns="50800" lIns="50800" bIns="50800" rIns="50800"/>
              <a:lstStyle/>
              <a:p>
                <a:pPr algn="ctr" marL="0" indent="0" lvl="0">
                  <a:lnSpc>
                    <a:spcPts val="2519"/>
                  </a:lnSpc>
                  <a:spcBef>
                    <a:spcPct val="0"/>
                  </a:spcBef>
                </a:pPr>
              </a:p>
            </p:txBody>
          </p:sp>
        </p:grpSp>
        <p:sp>
          <p:nvSpPr>
            <p:cNvPr name="TextBox 65" id="65"/>
            <p:cNvSpPr txBox="true"/>
            <p:nvPr/>
          </p:nvSpPr>
          <p:spPr>
            <a:xfrm rot="0">
              <a:off x="18188935" y="3040570"/>
              <a:ext cx="4088846" cy="6082453"/>
            </a:xfrm>
            <a:prstGeom prst="rect">
              <a:avLst/>
            </a:prstGeom>
          </p:spPr>
          <p:txBody>
            <a:bodyPr anchor="t" rtlCol="false" tIns="0" lIns="0" bIns="0" rIns="0">
              <a:spAutoFit/>
            </a:bodyPr>
            <a:lstStyle/>
            <a:p>
              <a:pPr algn="ctr">
                <a:lnSpc>
                  <a:spcPts val="2659"/>
                </a:lnSpc>
              </a:pPr>
            </a:p>
            <a:p>
              <a:pPr algn="ctr">
                <a:lnSpc>
                  <a:spcPts val="2659"/>
                </a:lnSpc>
              </a:pPr>
            </a:p>
            <a:p>
              <a:pPr algn="ctr">
                <a:lnSpc>
                  <a:spcPts val="2659"/>
                </a:lnSpc>
              </a:pPr>
            </a:p>
            <a:p>
              <a:pPr algn="ctr">
                <a:lnSpc>
                  <a:spcPts val="2659"/>
                </a:lnSpc>
              </a:pPr>
              <a:r>
                <a:rPr lang="en-US" sz="1899" strike="noStrike" u="none">
                  <a:solidFill>
                    <a:srgbClr val="1C1C1A"/>
                  </a:solidFill>
                  <a:latin typeface="Montserrat"/>
                  <a:ea typeface="Montserrat"/>
                  <a:cs typeface="Montserrat"/>
                  <a:sym typeface="Montserrat"/>
                </a:rPr>
                <a:t>Développer des ateliers de proximité et  partenariats locaux pour répondre aux besoins des habitants, des entreprises et des collectivités</a:t>
              </a:r>
            </a:p>
            <a:p>
              <a:pPr algn="ctr">
                <a:lnSpc>
                  <a:spcPts val="1960"/>
                </a:lnSpc>
              </a:pPr>
            </a:p>
            <a:p>
              <a:pPr algn="ctr">
                <a:lnSpc>
                  <a:spcPts val="2659"/>
                </a:lnSpc>
              </a:pPr>
              <a:r>
                <a:rPr lang="en-US" sz="1899" strike="noStrike" u="none">
                  <a:solidFill>
                    <a:srgbClr val="1C1C1A"/>
                  </a:solidFill>
                  <a:latin typeface="Montserrat"/>
                  <a:ea typeface="Montserrat"/>
                  <a:cs typeface="Montserrat"/>
                  <a:sym typeface="Montserrat"/>
                </a:rPr>
                <a:t>R</a:t>
              </a:r>
              <a:r>
                <a:rPr lang="en-US" sz="1899" strike="noStrike" u="none">
                  <a:solidFill>
                    <a:srgbClr val="1C1C1A"/>
                  </a:solidFill>
                  <a:latin typeface="Montserrat"/>
                  <a:ea typeface="Montserrat"/>
                  <a:cs typeface="Montserrat"/>
                  <a:sym typeface="Montserrat"/>
                </a:rPr>
                <a:t>ecruter de nouveaux bénévoles sur les sites </a:t>
              </a:r>
            </a:p>
            <a:p>
              <a:pPr algn="ctr">
                <a:lnSpc>
                  <a:spcPts val="2659"/>
                </a:lnSpc>
              </a:pPr>
            </a:p>
          </p:txBody>
        </p:sp>
        <p:sp>
          <p:nvSpPr>
            <p:cNvPr name="TextBox 66" id="66"/>
            <p:cNvSpPr txBox="true"/>
            <p:nvPr/>
          </p:nvSpPr>
          <p:spPr>
            <a:xfrm rot="0">
              <a:off x="18687256" y="3235426"/>
              <a:ext cx="3071989" cy="895825"/>
            </a:xfrm>
            <a:prstGeom prst="rect">
              <a:avLst/>
            </a:prstGeom>
          </p:spPr>
          <p:txBody>
            <a:bodyPr anchor="t" rtlCol="false" tIns="0" lIns="0" bIns="0" rIns="0">
              <a:spAutoFit/>
            </a:bodyPr>
            <a:lstStyle/>
            <a:p>
              <a:pPr algn="ctr" marL="0" indent="0" lvl="0">
                <a:lnSpc>
                  <a:spcPts val="2736"/>
                </a:lnSpc>
                <a:spcBef>
                  <a:spcPct val="0"/>
                </a:spcBef>
              </a:pPr>
              <a:r>
                <a:rPr lang="en-US" b="true" sz="1954">
                  <a:solidFill>
                    <a:srgbClr val="1C1C1A"/>
                  </a:solidFill>
                  <a:latin typeface="Montserrat Bold"/>
                  <a:ea typeface="Montserrat Bold"/>
                  <a:cs typeface="Montserrat Bold"/>
                  <a:sym typeface="Montserrat Bold"/>
                </a:rPr>
                <a:t>Développement local</a:t>
              </a:r>
            </a:p>
          </p:txBody>
        </p:sp>
        <p:sp>
          <p:nvSpPr>
            <p:cNvPr name="TextBox 67" id="67"/>
            <p:cNvSpPr txBox="true"/>
            <p:nvPr/>
          </p:nvSpPr>
          <p:spPr>
            <a:xfrm rot="0">
              <a:off x="9567340" y="3292961"/>
              <a:ext cx="3529597" cy="895825"/>
            </a:xfrm>
            <a:prstGeom prst="rect">
              <a:avLst/>
            </a:prstGeom>
          </p:spPr>
          <p:txBody>
            <a:bodyPr anchor="t" rtlCol="false" tIns="0" lIns="0" bIns="0" rIns="0">
              <a:spAutoFit/>
            </a:bodyPr>
            <a:lstStyle/>
            <a:p>
              <a:pPr algn="ctr" marL="0" indent="0" lvl="0">
                <a:lnSpc>
                  <a:spcPts val="2736"/>
                </a:lnSpc>
                <a:spcBef>
                  <a:spcPct val="0"/>
                </a:spcBef>
              </a:pPr>
              <a:r>
                <a:rPr lang="en-US" b="true" sz="1954">
                  <a:solidFill>
                    <a:srgbClr val="1C1C1A"/>
                  </a:solidFill>
                  <a:latin typeface="Montserrat Bold"/>
                  <a:ea typeface="Montserrat Bold"/>
                  <a:cs typeface="Montserrat Bold"/>
                  <a:sym typeface="Montserrat Bold"/>
                </a:rPr>
                <a:t>Développement vers les entreprises</a:t>
              </a:r>
            </a:p>
          </p:txBody>
        </p:sp>
        <p:sp>
          <p:nvSpPr>
            <p:cNvPr name="TextBox 68" id="68"/>
            <p:cNvSpPr txBox="true"/>
            <p:nvPr/>
          </p:nvSpPr>
          <p:spPr>
            <a:xfrm rot="0">
              <a:off x="5084676" y="1732049"/>
              <a:ext cx="3529597" cy="895825"/>
            </a:xfrm>
            <a:prstGeom prst="rect">
              <a:avLst/>
            </a:prstGeom>
          </p:spPr>
          <p:txBody>
            <a:bodyPr anchor="t" rtlCol="false" tIns="0" lIns="0" bIns="0" rIns="0">
              <a:spAutoFit/>
            </a:bodyPr>
            <a:lstStyle/>
            <a:p>
              <a:pPr algn="ctr" marL="0" indent="0" lvl="0">
                <a:lnSpc>
                  <a:spcPts val="2736"/>
                </a:lnSpc>
                <a:spcBef>
                  <a:spcPct val="0"/>
                </a:spcBef>
              </a:pPr>
              <a:r>
                <a:rPr lang="en-US" b="true" sz="1954">
                  <a:solidFill>
                    <a:srgbClr val="1C1C1A"/>
                  </a:solidFill>
                  <a:latin typeface="Montserrat Bold"/>
                  <a:ea typeface="Montserrat Bold"/>
                  <a:cs typeface="Montserrat Bold"/>
                  <a:sym typeface="Montserrat Bold"/>
                </a:rPr>
                <a:t>Marchés et financement</a:t>
              </a:r>
            </a:p>
          </p:txBody>
        </p:sp>
        <p:sp>
          <p:nvSpPr>
            <p:cNvPr name="Freeform 69" id="69"/>
            <p:cNvSpPr/>
            <p:nvPr/>
          </p:nvSpPr>
          <p:spPr>
            <a:xfrm flipH="false" flipV="false" rot="0">
              <a:off x="1924201" y="1703825"/>
              <a:ext cx="906028" cy="1148689"/>
            </a:xfrm>
            <a:custGeom>
              <a:avLst/>
              <a:gdLst/>
              <a:ahLst/>
              <a:cxnLst/>
              <a:rect r="r" b="b" t="t" l="l"/>
              <a:pathLst>
                <a:path h="1148689" w="906028">
                  <a:moveTo>
                    <a:pt x="0" y="0"/>
                  </a:moveTo>
                  <a:lnTo>
                    <a:pt x="906028" y="0"/>
                  </a:lnTo>
                  <a:lnTo>
                    <a:pt x="906028" y="1148689"/>
                  </a:lnTo>
                  <a:lnTo>
                    <a:pt x="0" y="114868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0" id="70"/>
            <p:cNvSpPr/>
            <p:nvPr/>
          </p:nvSpPr>
          <p:spPr>
            <a:xfrm flipH="false" flipV="false" rot="0">
              <a:off x="6423777" y="7981480"/>
              <a:ext cx="926525" cy="638144"/>
            </a:xfrm>
            <a:custGeom>
              <a:avLst/>
              <a:gdLst/>
              <a:ahLst/>
              <a:cxnLst/>
              <a:rect r="r" b="b" t="t" l="l"/>
              <a:pathLst>
                <a:path h="638144" w="926525">
                  <a:moveTo>
                    <a:pt x="0" y="0"/>
                  </a:moveTo>
                  <a:lnTo>
                    <a:pt x="926525" y="0"/>
                  </a:lnTo>
                  <a:lnTo>
                    <a:pt x="926525" y="638144"/>
                  </a:lnTo>
                  <a:lnTo>
                    <a:pt x="0" y="63814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1" id="71"/>
            <p:cNvSpPr/>
            <p:nvPr/>
          </p:nvSpPr>
          <p:spPr>
            <a:xfrm flipH="false" flipV="false" rot="0">
              <a:off x="10873444" y="1763967"/>
              <a:ext cx="734785" cy="736123"/>
            </a:xfrm>
            <a:custGeom>
              <a:avLst/>
              <a:gdLst/>
              <a:ahLst/>
              <a:cxnLst/>
              <a:rect r="r" b="b" t="t" l="l"/>
              <a:pathLst>
                <a:path h="736123" w="734785">
                  <a:moveTo>
                    <a:pt x="0" y="0"/>
                  </a:moveTo>
                  <a:lnTo>
                    <a:pt x="734784" y="0"/>
                  </a:lnTo>
                  <a:lnTo>
                    <a:pt x="734784" y="736123"/>
                  </a:lnTo>
                  <a:lnTo>
                    <a:pt x="0" y="73612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2" id="72"/>
            <p:cNvSpPr/>
            <p:nvPr/>
          </p:nvSpPr>
          <p:spPr>
            <a:xfrm flipH="false" flipV="false" rot="0">
              <a:off x="19778314" y="1703825"/>
              <a:ext cx="856406" cy="856406"/>
            </a:xfrm>
            <a:custGeom>
              <a:avLst/>
              <a:gdLst/>
              <a:ahLst/>
              <a:cxnLst/>
              <a:rect r="r" b="b" t="t" l="l"/>
              <a:pathLst>
                <a:path h="856406" w="856406">
                  <a:moveTo>
                    <a:pt x="0" y="0"/>
                  </a:moveTo>
                  <a:lnTo>
                    <a:pt x="856406" y="0"/>
                  </a:lnTo>
                  <a:lnTo>
                    <a:pt x="856406" y="856406"/>
                  </a:lnTo>
                  <a:lnTo>
                    <a:pt x="0" y="85640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73" id="73"/>
            <p:cNvSpPr/>
            <p:nvPr/>
          </p:nvSpPr>
          <p:spPr>
            <a:xfrm flipH="false" flipV="false" rot="0">
              <a:off x="14795928" y="1541195"/>
              <a:ext cx="1797507" cy="1797507"/>
            </a:xfrm>
            <a:custGeom>
              <a:avLst/>
              <a:gdLst/>
              <a:ahLst/>
              <a:cxnLst/>
              <a:rect r="r" b="b" t="t" l="l"/>
              <a:pathLst>
                <a:path h="1797507" w="1797507">
                  <a:moveTo>
                    <a:pt x="0" y="0"/>
                  </a:moveTo>
                  <a:lnTo>
                    <a:pt x="1797508" y="0"/>
                  </a:lnTo>
                  <a:lnTo>
                    <a:pt x="1797508" y="1797507"/>
                  </a:lnTo>
                  <a:lnTo>
                    <a:pt x="0" y="1797507"/>
                  </a:lnTo>
                  <a:lnTo>
                    <a:pt x="0" y="0"/>
                  </a:lnTo>
                  <a:close/>
                </a:path>
              </a:pathLst>
            </a:custGeom>
            <a:blipFill>
              <a:blip r:embed="rId14"/>
              <a:stretch>
                <a:fillRect l="0" t="0" r="0" b="0"/>
              </a:stretch>
            </a:blipFill>
          </p:spPr>
        </p:sp>
      </p:grpSp>
      <p:sp>
        <p:nvSpPr>
          <p:cNvPr name="Freeform 74" id="74"/>
          <p:cNvSpPr/>
          <p:nvPr/>
        </p:nvSpPr>
        <p:spPr>
          <a:xfrm flipH="false" flipV="false" rot="0">
            <a:off x="16723602" y="9684198"/>
            <a:ext cx="1369883" cy="299662"/>
          </a:xfrm>
          <a:custGeom>
            <a:avLst/>
            <a:gdLst/>
            <a:ahLst/>
            <a:cxnLst/>
            <a:rect r="r" b="b" t="t" l="l"/>
            <a:pathLst>
              <a:path h="299662" w="1369883">
                <a:moveTo>
                  <a:pt x="0" y="0"/>
                </a:moveTo>
                <a:lnTo>
                  <a:pt x="1369883" y="0"/>
                </a:lnTo>
                <a:lnTo>
                  <a:pt x="1369883" y="299662"/>
                </a:lnTo>
                <a:lnTo>
                  <a:pt x="0" y="299662"/>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75" id="75"/>
          <p:cNvSpPr/>
          <p:nvPr/>
        </p:nvSpPr>
        <p:spPr>
          <a:xfrm flipH="false" flipV="false" rot="0">
            <a:off x="11213258" y="7959699"/>
            <a:ext cx="2520675" cy="756203"/>
          </a:xfrm>
          <a:custGeom>
            <a:avLst/>
            <a:gdLst/>
            <a:ahLst/>
            <a:cxnLst/>
            <a:rect r="r" b="b" t="t" l="l"/>
            <a:pathLst>
              <a:path h="756203" w="2520675">
                <a:moveTo>
                  <a:pt x="0" y="0"/>
                </a:moveTo>
                <a:lnTo>
                  <a:pt x="2520675" y="0"/>
                </a:lnTo>
                <a:lnTo>
                  <a:pt x="2520675" y="756202"/>
                </a:lnTo>
                <a:lnTo>
                  <a:pt x="0" y="756202"/>
                </a:lnTo>
                <a:lnTo>
                  <a:pt x="0" y="0"/>
                </a:lnTo>
                <a:close/>
              </a:path>
            </a:pathLst>
          </a:custGeom>
          <a:blipFill>
            <a:blip r:embed="rId17"/>
            <a:stretch>
              <a:fillRect l="0" t="0" r="0" b="0"/>
            </a:stretch>
          </a:blipFill>
        </p:spPr>
      </p:sp>
      <p:sp>
        <p:nvSpPr>
          <p:cNvPr name="TextBox 76" id="76"/>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Perspectives 2026</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8" id="8"/>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9" id="9"/>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10" id="10"/>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Compte rendu financier</a:t>
            </a:r>
          </a:p>
        </p:txBody>
      </p:sp>
      <p:sp>
        <p:nvSpPr>
          <p:cNvPr name="TextBox 11" id="11"/>
          <p:cNvSpPr txBox="true"/>
          <p:nvPr/>
        </p:nvSpPr>
        <p:spPr>
          <a:xfrm rot="0">
            <a:off x="2486582" y="3893680"/>
            <a:ext cx="13746510" cy="1800098"/>
          </a:xfrm>
          <a:prstGeom prst="rect">
            <a:avLst/>
          </a:prstGeom>
        </p:spPr>
        <p:txBody>
          <a:bodyPr anchor="t" rtlCol="false" tIns="0" lIns="0" bIns="0" rIns="0">
            <a:spAutoFit/>
          </a:bodyPr>
          <a:lstStyle/>
          <a:p>
            <a:pPr algn="just" marL="798829" indent="-399415" lvl="1">
              <a:lnSpc>
                <a:spcPts val="4365"/>
              </a:lnSpc>
              <a:buFont typeface="Arial"/>
              <a:buChar char="•"/>
            </a:pPr>
            <a:r>
              <a:rPr lang="en-US" b="true" sz="3699" spc="-73">
                <a:solidFill>
                  <a:srgbClr val="435966"/>
                </a:solidFill>
                <a:latin typeface="Agrandir Bold"/>
                <a:ea typeface="Agrandir Bold"/>
                <a:cs typeface="Agrandir Bold"/>
                <a:sym typeface="Agrandir Bold"/>
              </a:rPr>
              <a:t>Intervention de Jean-François CLOAREC, trésorier d’Envol</a:t>
            </a:r>
          </a:p>
          <a:p>
            <a:pPr algn="just">
              <a:lnSpc>
                <a:spcPts val="4719"/>
              </a:lnSpc>
            </a:pPr>
          </a:p>
          <a:p>
            <a:pPr algn="just" marL="798829" indent="-399415" lvl="1">
              <a:lnSpc>
                <a:spcPts val="4365"/>
              </a:lnSpc>
              <a:buFont typeface="Arial"/>
              <a:buChar char="•"/>
            </a:pPr>
            <a:r>
              <a:rPr lang="en-US" b="true" sz="3699" spc="-73">
                <a:solidFill>
                  <a:srgbClr val="435966"/>
                </a:solidFill>
                <a:latin typeface="Agrandir Bold"/>
                <a:ea typeface="Agrandir Bold"/>
                <a:cs typeface="Agrandir Bold"/>
                <a:sym typeface="Agrandir Bold"/>
              </a:rPr>
              <a:t>Intervention de Mr Ceriser, cabinet In Extenso</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2801689" y="1497310"/>
            <a:ext cx="14976688" cy="8471253"/>
          </a:xfrm>
          <a:custGeom>
            <a:avLst/>
            <a:gdLst/>
            <a:ahLst/>
            <a:cxnLst/>
            <a:rect r="r" b="b" t="t" l="l"/>
            <a:pathLst>
              <a:path h="8471253" w="14976688">
                <a:moveTo>
                  <a:pt x="0" y="0"/>
                </a:moveTo>
                <a:lnTo>
                  <a:pt x="14976688" y="0"/>
                </a:lnTo>
                <a:lnTo>
                  <a:pt x="14976688" y="8471253"/>
                </a:lnTo>
                <a:lnTo>
                  <a:pt x="0" y="8471253"/>
                </a:lnTo>
                <a:lnTo>
                  <a:pt x="0" y="0"/>
                </a:lnTo>
                <a:close/>
              </a:path>
            </a:pathLst>
          </a:custGeom>
          <a:blipFill>
            <a:blip r:embed="rId5"/>
            <a:stretch>
              <a:fillRect l="0" t="0" r="0" b="0"/>
            </a:stretch>
          </a:blipFill>
          <a:ln w="38100" cap="sq">
            <a:solidFill>
              <a:srgbClr val="000000"/>
            </a:solidFill>
            <a:prstDash val="solid"/>
            <a:miter/>
          </a:ln>
        </p:spPr>
      </p:sp>
      <p:sp>
        <p:nvSpPr>
          <p:cNvPr name="TextBox 9" id="9"/>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Compte rendu de résultat 2025</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2127121" y="1497310"/>
            <a:ext cx="14033759" cy="8578135"/>
          </a:xfrm>
          <a:custGeom>
            <a:avLst/>
            <a:gdLst/>
            <a:ahLst/>
            <a:cxnLst/>
            <a:rect r="r" b="b" t="t" l="l"/>
            <a:pathLst>
              <a:path h="8578135" w="14033759">
                <a:moveTo>
                  <a:pt x="0" y="0"/>
                </a:moveTo>
                <a:lnTo>
                  <a:pt x="14033758" y="0"/>
                </a:lnTo>
                <a:lnTo>
                  <a:pt x="14033758" y="8578135"/>
                </a:lnTo>
                <a:lnTo>
                  <a:pt x="0" y="8578135"/>
                </a:lnTo>
                <a:lnTo>
                  <a:pt x="0" y="0"/>
                </a:lnTo>
                <a:close/>
              </a:path>
            </a:pathLst>
          </a:custGeom>
          <a:blipFill>
            <a:blip r:embed="rId5"/>
            <a:stretch>
              <a:fillRect l="0" t="0" r="0" b="0"/>
            </a:stretch>
          </a:blipFill>
          <a:ln w="38100" cap="sq">
            <a:solidFill>
              <a:srgbClr val="000000"/>
            </a:solidFill>
            <a:prstDash val="solid"/>
            <a:miter/>
          </a:ln>
        </p:spPr>
      </p:sp>
      <p:sp>
        <p:nvSpPr>
          <p:cNvPr name="TextBox 9" id="9"/>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Bilan 2025</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3087044" y="1074996"/>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TextBox 8" id="8"/>
          <p:cNvSpPr txBox="true"/>
          <p:nvPr/>
        </p:nvSpPr>
        <p:spPr>
          <a:xfrm rot="0">
            <a:off x="1028700"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Clémence Laurent</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9" id="9"/>
          <p:cNvSpPr txBox="true"/>
          <p:nvPr/>
        </p:nvSpPr>
        <p:spPr>
          <a:xfrm rot="0">
            <a:off x="6392099" y="7680572"/>
            <a:ext cx="4649493" cy="829684"/>
          </a:xfrm>
          <a:prstGeom prst="rect">
            <a:avLst/>
          </a:prstGeom>
        </p:spPr>
        <p:txBody>
          <a:bodyPr anchor="t" rtlCol="false" tIns="0" lIns="0" bIns="0" rIns="0">
            <a:spAutoFit/>
          </a:bodyPr>
          <a:lstStyle/>
          <a:p>
            <a:pPr algn="ctr">
              <a:lnSpc>
                <a:spcPts val="2220"/>
              </a:lnSpc>
            </a:pPr>
            <a:r>
              <a:rPr lang="en-US" sz="2000">
                <a:solidFill>
                  <a:srgbClr val="FDF7F0"/>
                </a:solidFill>
                <a:latin typeface="Glacial Indifference"/>
                <a:ea typeface="Glacial Indifference"/>
                <a:cs typeface="Glacial Indifference"/>
                <a:sym typeface="Glacial Indifference"/>
              </a:rPr>
              <a:t>Alexandre Richard</a:t>
            </a:r>
          </a:p>
          <a:p>
            <a:pPr algn="ctr">
              <a:lnSpc>
                <a:spcPts val="2220"/>
              </a:lnSpc>
            </a:pPr>
            <a:r>
              <a:rPr lang="en-US" sz="2000">
                <a:solidFill>
                  <a:srgbClr val="FDF7F0"/>
                </a:solidFill>
                <a:latin typeface="Glacial Indifference"/>
                <a:ea typeface="Glacial Indifference"/>
                <a:cs typeface="Glacial Indifference"/>
                <a:sym typeface="Glacial Indifference"/>
              </a:rPr>
              <a:t>123-456-7890</a:t>
            </a:r>
          </a:p>
          <a:p>
            <a:pPr algn="ctr">
              <a:lnSpc>
                <a:spcPts val="2220"/>
              </a:lnSpc>
            </a:pPr>
            <a:r>
              <a:rPr lang="en-US" sz="2000">
                <a:solidFill>
                  <a:srgbClr val="FDF7F0"/>
                </a:solidFill>
                <a:latin typeface="Glacial Indifference"/>
                <a:ea typeface="Glacial Indifference"/>
                <a:cs typeface="Glacial Indifference"/>
                <a:sym typeface="Glacial Indifference"/>
              </a:rPr>
              <a:t>hello@reallygreatsite.com</a:t>
            </a:r>
          </a:p>
        </p:txBody>
      </p:sp>
      <p:sp>
        <p:nvSpPr>
          <p:cNvPr name="TextBox 10" id="10"/>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Approbations et élections</a:t>
            </a:r>
          </a:p>
        </p:txBody>
      </p:sp>
      <p:sp>
        <p:nvSpPr>
          <p:cNvPr name="TextBox 11" id="11"/>
          <p:cNvSpPr txBox="true"/>
          <p:nvPr/>
        </p:nvSpPr>
        <p:spPr>
          <a:xfrm rot="0">
            <a:off x="4832310" y="1624413"/>
            <a:ext cx="8389269" cy="7981676"/>
          </a:xfrm>
          <a:prstGeom prst="rect">
            <a:avLst/>
          </a:prstGeom>
        </p:spPr>
        <p:txBody>
          <a:bodyPr anchor="t" rtlCol="false" tIns="0" lIns="0" bIns="0" rIns="0">
            <a:spAutoFit/>
          </a:bodyPr>
          <a:lstStyle/>
          <a:p>
            <a:pPr algn="just">
              <a:lnSpc>
                <a:spcPts val="6176"/>
              </a:lnSpc>
            </a:pPr>
          </a:p>
          <a:p>
            <a:pPr algn="just" marL="1130145" indent="-565072" lvl="1">
              <a:lnSpc>
                <a:spcPts val="6176"/>
              </a:lnSpc>
              <a:buFont typeface="Arial"/>
              <a:buChar char="•"/>
            </a:pPr>
            <a:r>
              <a:rPr lang="en-US" b="true" sz="5234" spc="-104">
                <a:solidFill>
                  <a:srgbClr val="435966"/>
                </a:solidFill>
                <a:latin typeface="Agrandir Bold"/>
                <a:ea typeface="Agrandir Bold"/>
                <a:cs typeface="Agrandir Bold"/>
                <a:sym typeface="Agrandir Bold"/>
              </a:rPr>
              <a:t>Approbations</a:t>
            </a:r>
          </a:p>
          <a:p>
            <a:pPr algn="just">
              <a:lnSpc>
                <a:spcPts val="6176"/>
              </a:lnSpc>
            </a:pPr>
          </a:p>
          <a:p>
            <a:pPr algn="just" marL="2260289" indent="-753430" lvl="2">
              <a:lnSpc>
                <a:spcPts val="6176"/>
              </a:lnSpc>
              <a:buFont typeface="Arial"/>
              <a:buChar char="⚬"/>
            </a:pPr>
            <a:r>
              <a:rPr lang="en-US" b="true" sz="5234" spc="-104">
                <a:solidFill>
                  <a:srgbClr val="435966"/>
                </a:solidFill>
                <a:latin typeface="Agrandir Bold"/>
                <a:ea typeface="Agrandir Bold"/>
                <a:cs typeface="Agrandir Bold"/>
                <a:sym typeface="Agrandir Bold"/>
              </a:rPr>
              <a:t>Rapport moral</a:t>
            </a:r>
          </a:p>
          <a:p>
            <a:pPr algn="just">
              <a:lnSpc>
                <a:spcPts val="6176"/>
              </a:lnSpc>
            </a:pPr>
          </a:p>
          <a:p>
            <a:pPr algn="just" marL="2260289" indent="-753430" lvl="2">
              <a:lnSpc>
                <a:spcPts val="6176"/>
              </a:lnSpc>
              <a:buFont typeface="Arial"/>
              <a:buChar char="⚬"/>
            </a:pPr>
            <a:r>
              <a:rPr lang="en-US" b="true" sz="5234" spc="-104">
                <a:solidFill>
                  <a:srgbClr val="435966"/>
                </a:solidFill>
                <a:latin typeface="Agrandir Bold"/>
                <a:ea typeface="Agrandir Bold"/>
                <a:cs typeface="Agrandir Bold"/>
                <a:sym typeface="Agrandir Bold"/>
              </a:rPr>
              <a:t>Rapport d’activités</a:t>
            </a:r>
          </a:p>
          <a:p>
            <a:pPr algn="just">
              <a:lnSpc>
                <a:spcPts val="6176"/>
              </a:lnSpc>
            </a:pPr>
          </a:p>
          <a:p>
            <a:pPr algn="just" marL="2260289" indent="-753430" lvl="2">
              <a:lnSpc>
                <a:spcPts val="6176"/>
              </a:lnSpc>
              <a:buFont typeface="Arial"/>
              <a:buChar char="⚬"/>
            </a:pPr>
            <a:r>
              <a:rPr lang="en-US" b="true" sz="5234" spc="-104">
                <a:solidFill>
                  <a:srgbClr val="435966"/>
                </a:solidFill>
                <a:latin typeface="Agrandir Bold"/>
                <a:ea typeface="Agrandir Bold"/>
                <a:cs typeface="Agrandir Bold"/>
                <a:sym typeface="Agrandir Bold"/>
              </a:rPr>
              <a:t>Rapport financier</a:t>
            </a:r>
          </a:p>
          <a:p>
            <a:pPr algn="just">
              <a:lnSpc>
                <a:spcPts val="6176"/>
              </a:lnSpc>
            </a:pPr>
          </a:p>
          <a:p>
            <a:pPr algn="just" marL="1130145" indent="-565072" lvl="1">
              <a:lnSpc>
                <a:spcPts val="6176"/>
              </a:lnSpc>
              <a:buFont typeface="Arial"/>
              <a:buChar char="•"/>
            </a:pPr>
            <a:r>
              <a:rPr lang="en-US" b="true" sz="5234" spc="-104">
                <a:solidFill>
                  <a:srgbClr val="435966"/>
                </a:solidFill>
                <a:latin typeface="Agrandir Bold"/>
                <a:ea typeface="Agrandir Bold"/>
                <a:cs typeface="Agrandir Bold"/>
                <a:sym typeface="Agrandir Bold"/>
              </a:rPr>
              <a:t>Elections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pic>
        <p:nvPicPr>
          <p:cNvPr name="Picture 5" id="5">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0" b="0"/>
          <a:stretch>
            <a:fillRect/>
          </a:stretch>
        </p:blipFill>
        <p:spPr>
          <a:xfrm flipH="false" flipV="false" rot="0">
            <a:off x="3048000" y="1028700"/>
            <a:ext cx="12192000" cy="8229600"/>
          </a:xfrm>
          <a:prstGeom prst="rect">
            <a:avLst/>
          </a:prstGeom>
        </p:spPr>
      </p:pic>
      <p:sp>
        <p:nvSpPr>
          <p:cNvPr name="TextBox 6" id="6"/>
          <p:cNvSpPr txBox="true"/>
          <p:nvPr/>
        </p:nvSpPr>
        <p:spPr>
          <a:xfrm rot="0">
            <a:off x="2486582" y="403479"/>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Nos partenaires</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DF7F0"/>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0" y="0"/>
            <a:ext cx="2486582" cy="2486582"/>
          </a:xfrm>
          <a:custGeom>
            <a:avLst/>
            <a:gdLst/>
            <a:ahLst/>
            <a:cxnLst/>
            <a:rect r="r" b="b" t="t" l="l"/>
            <a:pathLst>
              <a:path h="2486582" w="2486582">
                <a:moveTo>
                  <a:pt x="0" y="0"/>
                </a:moveTo>
                <a:lnTo>
                  <a:pt x="2486582" y="0"/>
                </a:lnTo>
                <a:lnTo>
                  <a:pt x="2486582" y="2486582"/>
                </a:lnTo>
                <a:lnTo>
                  <a:pt x="0" y="24865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86585" y="186589"/>
            <a:ext cx="1684230" cy="1684223"/>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grpSp>
        <p:nvGrpSpPr>
          <p:cNvPr name="Group 5" id="5"/>
          <p:cNvGrpSpPr/>
          <p:nvPr/>
        </p:nvGrpSpPr>
        <p:grpSpPr>
          <a:xfrm rot="0">
            <a:off x="2577691" y="1424331"/>
            <a:ext cx="2913669" cy="336589"/>
            <a:chOff x="0" y="0"/>
            <a:chExt cx="1044193" cy="120626"/>
          </a:xfrm>
        </p:grpSpPr>
        <p:sp>
          <p:nvSpPr>
            <p:cNvPr name="Freeform 6" id="6"/>
            <p:cNvSpPr/>
            <p:nvPr/>
          </p:nvSpPr>
          <p:spPr>
            <a:xfrm flipH="false" flipV="false" rot="0">
              <a:off x="0" y="0"/>
              <a:ext cx="1044193" cy="120626"/>
            </a:xfrm>
            <a:custGeom>
              <a:avLst/>
              <a:gdLst/>
              <a:ahLst/>
              <a:cxnLst/>
              <a:rect r="r" b="b" t="t" l="l"/>
              <a:pathLst>
                <a:path h="120626" w="1044193">
                  <a:moveTo>
                    <a:pt x="0" y="0"/>
                  </a:moveTo>
                  <a:lnTo>
                    <a:pt x="1044193" y="0"/>
                  </a:lnTo>
                  <a:lnTo>
                    <a:pt x="1044193" y="120626"/>
                  </a:lnTo>
                  <a:lnTo>
                    <a:pt x="0" y="120626"/>
                  </a:lnTo>
                  <a:close/>
                </a:path>
              </a:pathLst>
            </a:custGeom>
            <a:solidFill>
              <a:srgbClr val="BBD2DF"/>
            </a:solidFill>
          </p:spPr>
        </p:sp>
        <p:sp>
          <p:nvSpPr>
            <p:cNvPr name="TextBox 7" id="7"/>
            <p:cNvSpPr txBox="true"/>
            <p:nvPr/>
          </p:nvSpPr>
          <p:spPr>
            <a:xfrm>
              <a:off x="0" y="38100"/>
              <a:ext cx="1044193" cy="82526"/>
            </a:xfrm>
            <a:prstGeom prst="rect">
              <a:avLst/>
            </a:prstGeom>
          </p:spPr>
          <p:txBody>
            <a:bodyPr anchor="ctr" rtlCol="false" tIns="50800" lIns="50800" bIns="50800" rIns="50800"/>
            <a:lstStyle/>
            <a:p>
              <a:pPr algn="ctr">
                <a:lnSpc>
                  <a:spcPts val="1504"/>
                </a:lnSpc>
              </a:pPr>
            </a:p>
          </p:txBody>
        </p:sp>
      </p:grpSp>
      <p:sp>
        <p:nvSpPr>
          <p:cNvPr name="Freeform 8" id="8"/>
          <p:cNvSpPr/>
          <p:nvPr/>
        </p:nvSpPr>
        <p:spPr>
          <a:xfrm flipH="false" flipV="false" rot="0">
            <a:off x="13751138" y="5530435"/>
            <a:ext cx="3829035" cy="4756565"/>
          </a:xfrm>
          <a:custGeom>
            <a:avLst/>
            <a:gdLst/>
            <a:ahLst/>
            <a:cxnLst/>
            <a:rect r="r" b="b" t="t" l="l"/>
            <a:pathLst>
              <a:path h="4756565" w="3829035">
                <a:moveTo>
                  <a:pt x="0" y="0"/>
                </a:moveTo>
                <a:lnTo>
                  <a:pt x="3829035" y="0"/>
                </a:lnTo>
                <a:lnTo>
                  <a:pt x="3829035" y="4756565"/>
                </a:lnTo>
                <a:lnTo>
                  <a:pt x="0" y="4756565"/>
                </a:lnTo>
                <a:lnTo>
                  <a:pt x="0" y="0"/>
                </a:lnTo>
                <a:close/>
              </a:path>
            </a:pathLst>
          </a:custGeom>
          <a:blipFill>
            <a:blip r:embed="rId5"/>
            <a:stretch>
              <a:fillRect l="0" t="0" r="0" b="0"/>
            </a:stretch>
          </a:blipFill>
        </p:spPr>
      </p:sp>
      <p:sp>
        <p:nvSpPr>
          <p:cNvPr name="TextBox 9" id="9"/>
          <p:cNvSpPr txBox="true"/>
          <p:nvPr/>
        </p:nvSpPr>
        <p:spPr>
          <a:xfrm rot="0">
            <a:off x="2577691" y="291364"/>
            <a:ext cx="15606903" cy="590042"/>
          </a:xfrm>
          <a:prstGeom prst="rect">
            <a:avLst/>
          </a:prstGeom>
        </p:spPr>
        <p:txBody>
          <a:bodyPr anchor="t" rtlCol="false" tIns="0" lIns="0" bIns="0" rIns="0">
            <a:spAutoFit/>
          </a:bodyPr>
          <a:lstStyle/>
          <a:p>
            <a:pPr algn="l">
              <a:lnSpc>
                <a:spcPts val="4324"/>
              </a:lnSpc>
            </a:pPr>
            <a:r>
              <a:rPr lang="en-US" sz="4600" b="true">
                <a:solidFill>
                  <a:srgbClr val="435966"/>
                </a:solidFill>
                <a:latin typeface="Glacial Indifference Bold"/>
                <a:ea typeface="Glacial Indifference Bold"/>
                <a:cs typeface="Glacial Indifference Bold"/>
                <a:sym typeface="Glacial Indifference Bold"/>
              </a:rPr>
              <a:t>Remerciements</a:t>
            </a:r>
          </a:p>
        </p:txBody>
      </p:sp>
      <p:sp>
        <p:nvSpPr>
          <p:cNvPr name="TextBox 10" id="10"/>
          <p:cNvSpPr txBox="true"/>
          <p:nvPr/>
        </p:nvSpPr>
        <p:spPr>
          <a:xfrm rot="0">
            <a:off x="1589340" y="2844927"/>
            <a:ext cx="11684943" cy="4625720"/>
          </a:xfrm>
          <a:prstGeom prst="rect">
            <a:avLst/>
          </a:prstGeom>
        </p:spPr>
        <p:txBody>
          <a:bodyPr anchor="t" rtlCol="false" tIns="0" lIns="0" bIns="0" rIns="0">
            <a:spAutoFit/>
          </a:bodyPr>
          <a:lstStyle/>
          <a:p>
            <a:pPr algn="ctr">
              <a:lnSpc>
                <a:spcPts val="5216"/>
              </a:lnSpc>
            </a:pPr>
            <a:r>
              <a:rPr lang="en-US" sz="4699" b="true">
                <a:solidFill>
                  <a:srgbClr val="000000"/>
                </a:solidFill>
                <a:latin typeface="Glacial Indifference Bold"/>
                <a:ea typeface="Glacial Indifference Bold"/>
                <a:cs typeface="Glacial Indifference Bold"/>
                <a:sym typeface="Glacial Indifference Bold"/>
              </a:rPr>
              <a:t>Merci aux bénévoles</a:t>
            </a:r>
          </a:p>
          <a:p>
            <a:pPr algn="ctr">
              <a:lnSpc>
                <a:spcPts val="5216"/>
              </a:lnSpc>
            </a:pPr>
          </a:p>
          <a:p>
            <a:pPr algn="ctr">
              <a:lnSpc>
                <a:spcPts val="5216"/>
              </a:lnSpc>
            </a:pPr>
            <a:r>
              <a:rPr lang="en-US" sz="4699" b="true">
                <a:solidFill>
                  <a:srgbClr val="000000"/>
                </a:solidFill>
                <a:latin typeface="Glacial Indifference Bold"/>
                <a:ea typeface="Glacial Indifference Bold"/>
                <a:cs typeface="Glacial Indifference Bold"/>
                <a:sym typeface="Glacial Indifference Bold"/>
              </a:rPr>
              <a:t>Merci aux partenaires</a:t>
            </a:r>
          </a:p>
          <a:p>
            <a:pPr algn="ctr">
              <a:lnSpc>
                <a:spcPts val="5216"/>
              </a:lnSpc>
            </a:pPr>
          </a:p>
          <a:p>
            <a:pPr algn="ctr">
              <a:lnSpc>
                <a:spcPts val="5216"/>
              </a:lnSpc>
            </a:pPr>
            <a:r>
              <a:rPr lang="en-US" sz="4699" b="true">
                <a:solidFill>
                  <a:srgbClr val="000000"/>
                </a:solidFill>
                <a:latin typeface="Glacial Indifference Bold"/>
                <a:ea typeface="Glacial Indifference Bold"/>
                <a:cs typeface="Glacial Indifference Bold"/>
                <a:sym typeface="Glacial Indifference Bold"/>
              </a:rPr>
              <a:t>Merci aux salariés</a:t>
            </a:r>
          </a:p>
          <a:p>
            <a:pPr algn="ctr">
              <a:lnSpc>
                <a:spcPts val="5216"/>
              </a:lnSpc>
            </a:pPr>
          </a:p>
          <a:p>
            <a:pPr algn="ctr">
              <a:lnSpc>
                <a:spcPts val="5216"/>
              </a:lnSpc>
              <a:spcBef>
                <a:spcPct val="0"/>
              </a:spcBef>
            </a:pPr>
            <a:r>
              <a:rPr lang="en-US" b="true" sz="4699">
                <a:solidFill>
                  <a:srgbClr val="000000"/>
                </a:solidFill>
                <a:latin typeface="Glacial Indifference Bold"/>
                <a:ea typeface="Glacial Indifference Bold"/>
                <a:cs typeface="Glacial Indifference Bold"/>
                <a:sym typeface="Glacial Indifference Bold"/>
              </a:rPr>
              <a:t>Merci à toutes et tous pour votre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DAHLmTuG-CE</dc:identifier>
  <dcterms:modified xsi:type="dcterms:W3CDTF">2011-08-01T06:04:30Z</dcterms:modified>
  <cp:revision>1</cp:revision>
  <dc:title>2025 RAPPORT ACTIVITE FINAL V2</dc:title>
</cp:coreProperties>
</file>